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8"/>
  </p:notesMasterIdLst>
  <p:sldIdLst>
    <p:sldId id="332" r:id="rId2"/>
    <p:sldId id="309" r:id="rId3"/>
    <p:sldId id="335" r:id="rId4"/>
    <p:sldId id="314" r:id="rId5"/>
    <p:sldId id="313" r:id="rId6"/>
    <p:sldId id="334" r:id="rId7"/>
    <p:sldId id="337" r:id="rId8"/>
    <p:sldId id="279" r:id="rId9"/>
    <p:sldId id="336" r:id="rId10"/>
    <p:sldId id="328" r:id="rId11"/>
    <p:sldId id="316" r:id="rId12"/>
    <p:sldId id="333" r:id="rId13"/>
    <p:sldId id="331" r:id="rId14"/>
    <p:sldId id="312" r:id="rId15"/>
    <p:sldId id="321" r:id="rId16"/>
    <p:sldId id="297" r:id="rId17"/>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许移庆" initials="许移庆" lastIdx="9" clrIdx="0">
    <p:extLst>
      <p:ext uri="{19B8F6BF-5375-455C-9EA6-DF929625EA0E}">
        <p15:presenceInfo xmlns:p15="http://schemas.microsoft.com/office/powerpoint/2012/main" userId="S-1-5-21-3457073295-126755266-1417522348-96585" providerId="AD"/>
      </p:ext>
    </p:extLst>
  </p:cmAuthor>
  <p:cmAuthor id="2" name="程长胜" initials="程长胜" lastIdx="1" clrIdx="1">
    <p:extLst>
      <p:ext uri="{19B8F6BF-5375-455C-9EA6-DF929625EA0E}">
        <p15:presenceInfo xmlns:p15="http://schemas.microsoft.com/office/powerpoint/2012/main" userId="S-1-5-21-3457073295-126755266-1417522348-145937"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A82BB"/>
    <a:srgbClr val="0093CA"/>
    <a:srgbClr val="008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3"/>
    <p:restoredTop sz="94322" autoAdjust="0"/>
  </p:normalViewPr>
  <p:slideViewPr>
    <p:cSldViewPr snapToGrid="0" snapToObjects="1">
      <p:cViewPr varScale="1">
        <p:scale>
          <a:sx n="60" d="100"/>
          <a:sy n="60" d="100"/>
        </p:scale>
        <p:origin x="72" y="1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2.png>
</file>

<file path=ppt/media/image3.jpg>
</file>

<file path=ppt/media/image4.pn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4FA504-9517-4B82-9CB5-A0ED2B899D5E}" type="datetimeFigureOut">
              <a:rPr lang="zh-CN" altLang="en-US" smtClean="0"/>
              <a:t>2021/4/18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DCCB12C-3A38-49DD-B56C-255B790EC772}" type="slidenum">
              <a:rPr lang="zh-CN" altLang="en-US" smtClean="0"/>
              <a:t>‹#›</a:t>
            </a:fld>
            <a:endParaRPr lang="zh-CN" altLang="en-US"/>
          </a:p>
        </p:txBody>
      </p:sp>
    </p:spTree>
    <p:extLst>
      <p:ext uri="{BB962C8B-B14F-4D97-AF65-F5344CB8AC3E}">
        <p14:creationId xmlns:p14="http://schemas.microsoft.com/office/powerpoint/2010/main" val="8843112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smtClean="0"/>
          </a:p>
        </p:txBody>
      </p:sp>
      <p:sp>
        <p:nvSpPr>
          <p:cNvPr id="4" name="灯片编号占位符 3"/>
          <p:cNvSpPr>
            <a:spLocks noGrp="1"/>
          </p:cNvSpPr>
          <p:nvPr>
            <p:ph type="sldNum" sz="quarter" idx="10"/>
          </p:nvPr>
        </p:nvSpPr>
        <p:spPr/>
        <p:txBody>
          <a:bodyPr/>
          <a:lstStyle/>
          <a:p>
            <a:fld id="{FDCCB12C-3A38-49DD-B56C-255B790EC772}" type="slidenum">
              <a:rPr lang="zh-CN" altLang="en-US" smtClean="0"/>
              <a:t>2</a:t>
            </a:fld>
            <a:endParaRPr lang="zh-CN" altLang="en-US"/>
          </a:p>
        </p:txBody>
      </p:sp>
    </p:spTree>
    <p:extLst>
      <p:ext uri="{BB962C8B-B14F-4D97-AF65-F5344CB8AC3E}">
        <p14:creationId xmlns:p14="http://schemas.microsoft.com/office/powerpoint/2010/main" val="239137611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备注：填写项目主要风险，可以自行删减或增加，如果没有的话可以删除本页</a:t>
            </a:r>
            <a:endParaRPr lang="zh-CN" altLang="en-US" dirty="0"/>
          </a:p>
        </p:txBody>
      </p:sp>
      <p:sp>
        <p:nvSpPr>
          <p:cNvPr id="4" name="灯片编号占位符 3"/>
          <p:cNvSpPr>
            <a:spLocks noGrp="1"/>
          </p:cNvSpPr>
          <p:nvPr>
            <p:ph type="sldNum" sz="quarter" idx="10"/>
          </p:nvPr>
        </p:nvSpPr>
        <p:spPr/>
        <p:txBody>
          <a:bodyPr/>
          <a:lstStyle/>
          <a:p>
            <a:fld id="{FDCCB12C-3A38-49DD-B56C-255B790EC772}" type="slidenum">
              <a:rPr lang="zh-CN" altLang="en-US" smtClean="0"/>
              <a:t>14</a:t>
            </a:fld>
            <a:endParaRPr lang="zh-CN" altLang="en-US"/>
          </a:p>
        </p:txBody>
      </p:sp>
    </p:spTree>
    <p:extLst>
      <p:ext uri="{BB962C8B-B14F-4D97-AF65-F5344CB8AC3E}">
        <p14:creationId xmlns:p14="http://schemas.microsoft.com/office/powerpoint/2010/main" val="90952921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2775F19E-9D34-48E4-8115-F04F172F584C}" type="slidenum">
              <a:rPr lang="zh-CN" altLang="en-US" smtClean="0"/>
              <a:t>15</a:t>
            </a:fld>
            <a:endParaRPr lang="zh-CN" altLang="en-US"/>
          </a:p>
        </p:txBody>
      </p:sp>
    </p:spTree>
    <p:extLst>
      <p:ext uri="{BB962C8B-B14F-4D97-AF65-F5344CB8AC3E}">
        <p14:creationId xmlns:p14="http://schemas.microsoft.com/office/powerpoint/2010/main" val="33963440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lvl="0" indent="0">
              <a:lnSpc>
                <a:spcPct val="150000"/>
              </a:lnSpc>
              <a:buFont typeface="Arial" panose="020B0604020202020204" pitchFamily="34" charset="0"/>
              <a:buNone/>
              <a:defRPr/>
            </a:pPr>
            <a:endParaRPr lang="en-US" altLang="zh-CN" sz="1200" i="1" kern="100" dirty="0" smtClean="0">
              <a:latin typeface="微软雅黑" panose="020B0503020204020204" pitchFamily="34" charset="-122"/>
              <a:ea typeface="微软雅黑" panose="020B0503020204020204" pitchFamily="34" charset="-122"/>
              <a:cs typeface="Times New Roman" panose="02020603050405020304" pitchFamily="18" charset="0"/>
            </a:endParaRPr>
          </a:p>
        </p:txBody>
      </p:sp>
      <p:sp>
        <p:nvSpPr>
          <p:cNvPr id="4" name="灯片编号占位符 3"/>
          <p:cNvSpPr>
            <a:spLocks noGrp="1"/>
          </p:cNvSpPr>
          <p:nvPr>
            <p:ph type="sldNum" sz="quarter" idx="10"/>
          </p:nvPr>
        </p:nvSpPr>
        <p:spPr/>
        <p:txBody>
          <a:bodyPr/>
          <a:lstStyle/>
          <a:p>
            <a:fld id="{FDCCB12C-3A38-49DD-B56C-255B790EC772}" type="slidenum">
              <a:rPr lang="zh-CN" altLang="en-US" smtClean="0"/>
              <a:t>3</a:t>
            </a:fld>
            <a:endParaRPr lang="zh-CN" altLang="en-US"/>
          </a:p>
        </p:txBody>
      </p:sp>
    </p:spTree>
    <p:extLst>
      <p:ext uri="{BB962C8B-B14F-4D97-AF65-F5344CB8AC3E}">
        <p14:creationId xmlns:p14="http://schemas.microsoft.com/office/powerpoint/2010/main" val="28276464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trike="sngStrike" baseline="0" dirty="0" smtClean="0"/>
              <a:t> </a:t>
            </a:r>
            <a:endParaRPr lang="zh-CN" altLang="en-US" strike="sngStrike" dirty="0"/>
          </a:p>
        </p:txBody>
      </p:sp>
      <p:sp>
        <p:nvSpPr>
          <p:cNvPr id="4" name="灯片编号占位符 3"/>
          <p:cNvSpPr>
            <a:spLocks noGrp="1"/>
          </p:cNvSpPr>
          <p:nvPr>
            <p:ph type="sldNum" sz="quarter" idx="10"/>
          </p:nvPr>
        </p:nvSpPr>
        <p:spPr/>
        <p:txBody>
          <a:bodyPr/>
          <a:lstStyle/>
          <a:p>
            <a:fld id="{FDCCB12C-3A38-49DD-B56C-255B790EC772}" type="slidenum">
              <a:rPr lang="zh-CN" altLang="en-US" smtClean="0"/>
              <a:t>4</a:t>
            </a:fld>
            <a:endParaRPr lang="zh-CN" altLang="en-US"/>
          </a:p>
        </p:txBody>
      </p:sp>
    </p:spTree>
    <p:extLst>
      <p:ext uri="{BB962C8B-B14F-4D97-AF65-F5344CB8AC3E}">
        <p14:creationId xmlns:p14="http://schemas.microsoft.com/office/powerpoint/2010/main" val="31316966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trike="noStrike" dirty="0"/>
          </a:p>
        </p:txBody>
      </p:sp>
      <p:sp>
        <p:nvSpPr>
          <p:cNvPr id="4" name="灯片编号占位符 3"/>
          <p:cNvSpPr>
            <a:spLocks noGrp="1"/>
          </p:cNvSpPr>
          <p:nvPr>
            <p:ph type="sldNum" sz="quarter" idx="10"/>
          </p:nvPr>
        </p:nvSpPr>
        <p:spPr/>
        <p:txBody>
          <a:bodyPr/>
          <a:lstStyle/>
          <a:p>
            <a:fld id="{FDCCB12C-3A38-49DD-B56C-255B790EC772}" type="slidenum">
              <a:rPr lang="zh-CN" altLang="en-US" smtClean="0"/>
              <a:t>5</a:t>
            </a:fld>
            <a:endParaRPr lang="zh-CN" altLang="en-US"/>
          </a:p>
        </p:txBody>
      </p:sp>
    </p:spTree>
    <p:extLst>
      <p:ext uri="{BB962C8B-B14F-4D97-AF65-F5344CB8AC3E}">
        <p14:creationId xmlns:p14="http://schemas.microsoft.com/office/powerpoint/2010/main" val="22078062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trike="sngStrike" dirty="0"/>
          </a:p>
        </p:txBody>
      </p:sp>
      <p:sp>
        <p:nvSpPr>
          <p:cNvPr id="4" name="灯片编号占位符 3"/>
          <p:cNvSpPr>
            <a:spLocks noGrp="1"/>
          </p:cNvSpPr>
          <p:nvPr>
            <p:ph type="sldNum" sz="quarter" idx="10"/>
          </p:nvPr>
        </p:nvSpPr>
        <p:spPr/>
        <p:txBody>
          <a:bodyPr/>
          <a:lstStyle/>
          <a:p>
            <a:fld id="{FDCCB12C-3A38-49DD-B56C-255B790EC772}" type="slidenum">
              <a:rPr lang="zh-CN" altLang="en-US" smtClean="0"/>
              <a:t>6</a:t>
            </a:fld>
            <a:endParaRPr lang="zh-CN" altLang="en-US"/>
          </a:p>
        </p:txBody>
      </p:sp>
    </p:spTree>
    <p:extLst>
      <p:ext uri="{BB962C8B-B14F-4D97-AF65-F5344CB8AC3E}">
        <p14:creationId xmlns:p14="http://schemas.microsoft.com/office/powerpoint/2010/main" val="17026118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trike="sngStrike" dirty="0"/>
          </a:p>
        </p:txBody>
      </p:sp>
      <p:sp>
        <p:nvSpPr>
          <p:cNvPr id="4" name="灯片编号占位符 3"/>
          <p:cNvSpPr>
            <a:spLocks noGrp="1"/>
          </p:cNvSpPr>
          <p:nvPr>
            <p:ph type="sldNum" sz="quarter" idx="10"/>
          </p:nvPr>
        </p:nvSpPr>
        <p:spPr/>
        <p:txBody>
          <a:bodyPr/>
          <a:lstStyle/>
          <a:p>
            <a:fld id="{FDCCB12C-3A38-49DD-B56C-255B790EC772}" type="slidenum">
              <a:rPr lang="zh-CN" altLang="en-US" smtClean="0"/>
              <a:t>7</a:t>
            </a:fld>
            <a:endParaRPr lang="zh-CN" altLang="en-US"/>
          </a:p>
        </p:txBody>
      </p:sp>
    </p:spTree>
    <p:extLst>
      <p:ext uri="{BB962C8B-B14F-4D97-AF65-F5344CB8AC3E}">
        <p14:creationId xmlns:p14="http://schemas.microsoft.com/office/powerpoint/2010/main" val="1838045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trike="noStrike" dirty="0"/>
          </a:p>
        </p:txBody>
      </p:sp>
      <p:sp>
        <p:nvSpPr>
          <p:cNvPr id="4" name="灯片编号占位符 3"/>
          <p:cNvSpPr>
            <a:spLocks noGrp="1"/>
          </p:cNvSpPr>
          <p:nvPr>
            <p:ph type="sldNum" sz="quarter" idx="10"/>
          </p:nvPr>
        </p:nvSpPr>
        <p:spPr/>
        <p:txBody>
          <a:bodyPr/>
          <a:lstStyle/>
          <a:p>
            <a:fld id="{FDCCB12C-3A38-49DD-B56C-255B790EC772}" type="slidenum">
              <a:rPr lang="zh-CN" altLang="en-US" smtClean="0"/>
              <a:t>8</a:t>
            </a:fld>
            <a:endParaRPr lang="zh-CN" altLang="en-US"/>
          </a:p>
        </p:txBody>
      </p:sp>
    </p:spTree>
    <p:extLst>
      <p:ext uri="{BB962C8B-B14F-4D97-AF65-F5344CB8AC3E}">
        <p14:creationId xmlns:p14="http://schemas.microsoft.com/office/powerpoint/2010/main" val="23330034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trike="sngStrike" dirty="0"/>
          </a:p>
        </p:txBody>
      </p:sp>
      <p:sp>
        <p:nvSpPr>
          <p:cNvPr id="4" name="灯片编号占位符 3"/>
          <p:cNvSpPr>
            <a:spLocks noGrp="1"/>
          </p:cNvSpPr>
          <p:nvPr>
            <p:ph type="sldNum" sz="quarter" idx="10"/>
          </p:nvPr>
        </p:nvSpPr>
        <p:spPr/>
        <p:txBody>
          <a:bodyPr/>
          <a:lstStyle/>
          <a:p>
            <a:fld id="{FDCCB12C-3A38-49DD-B56C-255B790EC772}" type="slidenum">
              <a:rPr lang="zh-CN" altLang="en-US" smtClean="0"/>
              <a:t>10</a:t>
            </a:fld>
            <a:endParaRPr lang="zh-CN" altLang="en-US"/>
          </a:p>
        </p:txBody>
      </p:sp>
    </p:spTree>
    <p:extLst>
      <p:ext uri="{BB962C8B-B14F-4D97-AF65-F5344CB8AC3E}">
        <p14:creationId xmlns:p14="http://schemas.microsoft.com/office/powerpoint/2010/main" val="24126110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smtClean="0"/>
              <a:t>备注：填写项目团队成员和干系人信息，</a:t>
            </a:r>
            <a:r>
              <a:rPr lang="en-US" altLang="zh-CN" dirty="0" smtClean="0"/>
              <a:t>XX</a:t>
            </a:r>
            <a:r>
              <a:rPr lang="zh-CN" altLang="en-US" dirty="0" smtClean="0"/>
              <a:t>工程师按照项目特点修改，比如电气工程师，载荷工程师等。干系人名单：</a:t>
            </a:r>
            <a:r>
              <a:rPr lang="zh-CN" altLang="zh-CN" sz="1200" kern="1200" dirty="0" smtClean="0">
                <a:solidFill>
                  <a:schemeClr val="tx1"/>
                </a:solidFill>
                <a:effectLst/>
                <a:latin typeface="+mn-lt"/>
                <a:ea typeface="+mn-ea"/>
                <a:cs typeface="+mn-cs"/>
              </a:rPr>
              <a:t>项目用户（此处用户不是指的业主，而是</a:t>
            </a:r>
            <a:r>
              <a:rPr lang="en-US" altLang="zh-CN" sz="1200" kern="1200" dirty="0" smtClean="0">
                <a:solidFill>
                  <a:schemeClr val="tx1"/>
                </a:solidFill>
                <a:effectLst/>
                <a:latin typeface="+mn-lt"/>
                <a:ea typeface="+mn-ea"/>
                <a:cs typeface="+mn-cs"/>
              </a:rPr>
              <a:t>TDT</a:t>
            </a:r>
            <a:r>
              <a:rPr lang="zh-CN" altLang="zh-CN" sz="1200" kern="1200" dirty="0" smtClean="0">
                <a:solidFill>
                  <a:schemeClr val="tx1"/>
                </a:solidFill>
                <a:effectLst/>
                <a:latin typeface="+mn-lt"/>
                <a:ea typeface="+mn-ea"/>
                <a:cs typeface="+mn-cs"/>
              </a:rPr>
              <a:t>技术开发面向的内部用户，比如项目为</a:t>
            </a:r>
            <a:r>
              <a:rPr lang="en-US" altLang="zh-CN" sz="1200" kern="1200" dirty="0" smtClean="0">
                <a:solidFill>
                  <a:schemeClr val="tx1"/>
                </a:solidFill>
                <a:effectLst/>
                <a:latin typeface="+mn-lt"/>
                <a:ea typeface="+mn-ea"/>
                <a:cs typeface="+mn-cs"/>
              </a:rPr>
              <a:t>X_X_</a:t>
            </a:r>
            <a:r>
              <a:rPr lang="zh-CN" altLang="zh-CN" sz="1200" kern="1200" dirty="0" smtClean="0">
                <a:solidFill>
                  <a:schemeClr val="tx1"/>
                </a:solidFill>
                <a:effectLst/>
                <a:latin typeface="+mn-lt"/>
                <a:ea typeface="+mn-ea"/>
                <a:cs typeface="+mn-cs"/>
              </a:rPr>
              <a:t>产品开发技术，对应</a:t>
            </a:r>
            <a:r>
              <a:rPr lang="en-US" altLang="zh-CN" sz="1200" kern="1200" dirty="0" smtClean="0">
                <a:solidFill>
                  <a:schemeClr val="tx1"/>
                </a:solidFill>
                <a:effectLst/>
                <a:latin typeface="+mn-lt"/>
                <a:ea typeface="+mn-ea"/>
                <a:cs typeface="+mn-cs"/>
              </a:rPr>
              <a:t>X_X_</a:t>
            </a:r>
            <a:r>
              <a:rPr lang="zh-CN" altLang="zh-CN" sz="1200" kern="1200" dirty="0" smtClean="0">
                <a:solidFill>
                  <a:schemeClr val="tx1"/>
                </a:solidFill>
                <a:effectLst/>
                <a:latin typeface="+mn-lt"/>
                <a:ea typeface="+mn-ea"/>
                <a:cs typeface="+mn-cs"/>
              </a:rPr>
              <a:t>产品的产品经理必须是干系人）、项目关键需求提出者（</a:t>
            </a:r>
            <a:r>
              <a:rPr lang="en-US" altLang="zh-CN" sz="1200" kern="1200" dirty="0" smtClean="0">
                <a:solidFill>
                  <a:schemeClr val="tx1"/>
                </a:solidFill>
                <a:effectLst/>
                <a:latin typeface="+mn-lt"/>
                <a:ea typeface="+mn-ea"/>
                <a:cs typeface="+mn-cs"/>
              </a:rPr>
              <a:t>TMG</a:t>
            </a:r>
            <a:r>
              <a:rPr lang="zh-CN" altLang="zh-CN" sz="1200" kern="1200" dirty="0" smtClean="0">
                <a:solidFill>
                  <a:schemeClr val="tx1"/>
                </a:solidFill>
                <a:effectLst/>
                <a:latin typeface="+mn-lt"/>
                <a:ea typeface="+mn-ea"/>
                <a:cs typeface="+mn-cs"/>
              </a:rPr>
              <a:t>主任</a:t>
            </a:r>
            <a:r>
              <a:rPr lang="zh-CN" altLang="en-US" sz="1200" kern="1200" dirty="0" smtClean="0">
                <a:solidFill>
                  <a:schemeClr val="tx1"/>
                </a:solidFill>
                <a:effectLst/>
                <a:latin typeface="+mn-lt"/>
                <a:ea typeface="+mn-ea"/>
                <a:cs typeface="+mn-cs"/>
              </a:rPr>
              <a:t>必须，其他关键需求提出者</a:t>
            </a:r>
            <a:r>
              <a:rPr lang="zh-CN" altLang="zh-CN" sz="1200" kern="1200" dirty="0" smtClean="0">
                <a:solidFill>
                  <a:schemeClr val="tx1"/>
                </a:solidFill>
                <a:effectLst/>
                <a:latin typeface="+mn-lt"/>
                <a:ea typeface="+mn-ea"/>
                <a:cs typeface="+mn-cs"/>
              </a:rPr>
              <a:t>）、技术专家等组成，一般选择</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a:t>
            </a:r>
            <a:r>
              <a:rPr lang="en-US" altLang="zh-CN" sz="1200" kern="1200" dirty="0" smtClean="0">
                <a:solidFill>
                  <a:schemeClr val="tx1"/>
                </a:solidFill>
                <a:effectLst/>
                <a:latin typeface="+mn-lt"/>
                <a:ea typeface="+mn-ea"/>
                <a:cs typeface="+mn-cs"/>
              </a:rPr>
              <a:t>5</a:t>
            </a:r>
            <a:r>
              <a:rPr lang="zh-CN" altLang="zh-CN" sz="1200" kern="1200" dirty="0" smtClean="0">
                <a:solidFill>
                  <a:schemeClr val="tx1"/>
                </a:solidFill>
                <a:effectLst/>
                <a:latin typeface="+mn-lt"/>
                <a:ea typeface="+mn-ea"/>
                <a:cs typeface="+mn-cs"/>
              </a:rPr>
              <a:t>人</a:t>
            </a:r>
            <a:endParaRPr lang="zh-CN" altLang="en-US" strike="sngStrike" dirty="0"/>
          </a:p>
        </p:txBody>
      </p:sp>
      <p:sp>
        <p:nvSpPr>
          <p:cNvPr id="4" name="灯片编号占位符 3"/>
          <p:cNvSpPr>
            <a:spLocks noGrp="1"/>
          </p:cNvSpPr>
          <p:nvPr>
            <p:ph type="sldNum" sz="quarter" idx="10"/>
          </p:nvPr>
        </p:nvSpPr>
        <p:spPr/>
        <p:txBody>
          <a:bodyPr/>
          <a:lstStyle/>
          <a:p>
            <a:fld id="{FDCCB12C-3A38-49DD-B56C-255B790EC772}" type="slidenum">
              <a:rPr lang="zh-CN" altLang="en-US" smtClean="0"/>
              <a:t>11</a:t>
            </a:fld>
            <a:endParaRPr lang="zh-CN" altLang="en-US"/>
          </a:p>
        </p:txBody>
      </p:sp>
    </p:spTree>
    <p:extLst>
      <p:ext uri="{BB962C8B-B14F-4D97-AF65-F5344CB8AC3E}">
        <p14:creationId xmlns:p14="http://schemas.microsoft.com/office/powerpoint/2010/main" val="330770078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 Id="rId5" Type="http://schemas.openxmlformats.org/officeDocument/2006/relationships/image" Target="../media/image5.jp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8" name="图片 7" descr="logo.png"/>
          <p:cNvPicPr>
            <a:picLocks noChangeAspect="1"/>
          </p:cNvPicPr>
          <p:nvPr userDrawn="1"/>
        </p:nvPicPr>
        <p:blipFill rotWithShape="1">
          <a:blip r:embed="rId3">
            <a:extLst>
              <a:ext uri="{28A0092B-C50C-407E-A947-70E740481C1C}">
                <a14:useLocalDpi xmlns:a14="http://schemas.microsoft.com/office/drawing/2010/main" val="0"/>
              </a:ext>
            </a:extLst>
          </a:blip>
          <a:srcRect r="40098"/>
          <a:stretch/>
        </p:blipFill>
        <p:spPr>
          <a:xfrm>
            <a:off x="9998739" y="468325"/>
            <a:ext cx="1735039" cy="487217"/>
          </a:xfrm>
          <a:prstGeom prst="rect">
            <a:avLst/>
          </a:prstGeom>
        </p:spPr>
      </p:pic>
    </p:spTree>
    <p:extLst>
      <p:ext uri="{BB962C8B-B14F-4D97-AF65-F5344CB8AC3E}">
        <p14:creationId xmlns:p14="http://schemas.microsoft.com/office/powerpoint/2010/main" val="20107724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41258" cy="6858000"/>
          </a:xfrm>
          <a:prstGeom prst="rect">
            <a:avLst/>
          </a:prstGeom>
        </p:spPr>
      </p:pic>
      <p:pic>
        <p:nvPicPr>
          <p:cNvPr id="4" name="图片 3" descr="logo.png"/>
          <p:cNvPicPr>
            <a:picLocks noChangeAspect="1"/>
          </p:cNvPicPr>
          <p:nvPr userDrawn="1"/>
        </p:nvPicPr>
        <p:blipFill rotWithShape="1">
          <a:blip r:embed="rId3">
            <a:extLst>
              <a:ext uri="{28A0092B-C50C-407E-A947-70E740481C1C}">
                <a14:useLocalDpi xmlns:a14="http://schemas.microsoft.com/office/drawing/2010/main" val="0"/>
              </a:ext>
            </a:extLst>
          </a:blip>
          <a:srcRect r="40098"/>
          <a:stretch/>
        </p:blipFill>
        <p:spPr>
          <a:xfrm>
            <a:off x="9998739" y="468325"/>
            <a:ext cx="1735039" cy="487217"/>
          </a:xfrm>
          <a:prstGeom prst="rect">
            <a:avLst/>
          </a:prstGeom>
        </p:spPr>
      </p:pic>
      <p:sp>
        <p:nvSpPr>
          <p:cNvPr id="5" name="文本框 4"/>
          <p:cNvSpPr txBox="1"/>
          <p:nvPr userDrawn="1"/>
        </p:nvSpPr>
        <p:spPr>
          <a:xfrm>
            <a:off x="1583338" y="955542"/>
            <a:ext cx="2863609" cy="1015663"/>
          </a:xfrm>
          <a:prstGeom prst="rect">
            <a:avLst/>
          </a:prstGeom>
          <a:noFill/>
        </p:spPr>
        <p:txBody>
          <a:bodyPr wrap="square" rtlCol="0">
            <a:spAutoFit/>
          </a:bodyPr>
          <a:lstStyle/>
          <a:p>
            <a:r>
              <a:rPr lang="en-US" altLang="zh-CN" sz="6000" dirty="0" smtClean="0">
                <a:solidFill>
                  <a:srgbClr val="2E96C8"/>
                </a:solidFill>
                <a:latin typeface="Arial" charset="0"/>
                <a:ea typeface="Arial" charset="0"/>
                <a:cs typeface="Arial" charset="0"/>
              </a:rPr>
              <a:t>Content</a:t>
            </a:r>
            <a:endParaRPr lang="zh-CN" altLang="en-US" sz="6000" dirty="0">
              <a:solidFill>
                <a:srgbClr val="2E96C8"/>
              </a:solidFill>
              <a:latin typeface="Arial" charset="0"/>
              <a:ea typeface="Arial" charset="0"/>
              <a:cs typeface="Arial" charset="0"/>
            </a:endParaRPr>
          </a:p>
        </p:txBody>
      </p:sp>
      <p:sp>
        <p:nvSpPr>
          <p:cNvPr id="6" name="文本框 5"/>
          <p:cNvSpPr txBox="1"/>
          <p:nvPr userDrawn="1"/>
        </p:nvSpPr>
        <p:spPr>
          <a:xfrm>
            <a:off x="4446947" y="1318221"/>
            <a:ext cx="1084944" cy="535531"/>
          </a:xfrm>
          <a:prstGeom prst="rect">
            <a:avLst/>
          </a:prstGeom>
        </p:spPr>
        <p:txBody>
          <a:bodyPr wrap="square">
            <a:spAutoFit/>
          </a:bodyPr>
          <a:lstStyle>
            <a:defPPr>
              <a:defRPr lang="zh-CN"/>
            </a:defPPr>
            <a:lvl1pPr indent="0" defTabSz="914400">
              <a:lnSpc>
                <a:spcPct val="90000"/>
              </a:lnSpc>
              <a:spcBef>
                <a:spcPts val="1000"/>
              </a:spcBef>
              <a:buFont typeface="Arial" panose="020B0604020202020204" pitchFamily="34" charset="0"/>
              <a:buNone/>
              <a:defRPr sz="3200" b="1">
                <a:solidFill>
                  <a:schemeClr val="accent1"/>
                </a:solidFill>
                <a:cs typeface="+mn-ea"/>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lang="zh-CN" altLang="en-US" b="0" dirty="0" smtClean="0">
                <a:solidFill>
                  <a:srgbClr val="3982B9"/>
                </a:solidFill>
                <a:latin typeface="Microsoft YaHei" charset="-122"/>
                <a:ea typeface="Microsoft YaHei" charset="-122"/>
                <a:cs typeface="Microsoft YaHei" charset="-122"/>
                <a:sym typeface="+mn-lt"/>
              </a:rPr>
              <a:t>目录</a:t>
            </a:r>
            <a:endParaRPr lang="zh-CN" altLang="en-US" b="0" dirty="0">
              <a:solidFill>
                <a:srgbClr val="3982B9"/>
              </a:solidFill>
              <a:latin typeface="Microsoft YaHei" charset="-122"/>
              <a:ea typeface="Microsoft YaHei" charset="-122"/>
              <a:cs typeface="Microsoft YaHei" charset="-122"/>
              <a:sym typeface="+mn-lt"/>
            </a:endParaRPr>
          </a:p>
        </p:txBody>
      </p:sp>
    </p:spTree>
    <p:extLst>
      <p:ext uri="{BB962C8B-B14F-4D97-AF65-F5344CB8AC3E}">
        <p14:creationId xmlns:p14="http://schemas.microsoft.com/office/powerpoint/2010/main" val="5137364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41258" cy="6858000"/>
          </a:xfrm>
          <a:prstGeom prst="rect">
            <a:avLst/>
          </a:prstGeom>
        </p:spPr>
      </p:pic>
      <p:sp>
        <p:nvSpPr>
          <p:cNvPr id="4" name="圆角矩形 3"/>
          <p:cNvSpPr/>
          <p:nvPr userDrawn="1"/>
        </p:nvSpPr>
        <p:spPr>
          <a:xfrm>
            <a:off x="4601816" y="2202362"/>
            <a:ext cx="2052051" cy="720904"/>
          </a:xfrm>
          <a:prstGeom prst="roundRect">
            <a:avLst/>
          </a:prstGeom>
          <a:solidFill>
            <a:srgbClr val="0093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rgbClr val="0093CA"/>
              </a:solidFill>
            </a:endParaRPr>
          </a:p>
        </p:txBody>
      </p:sp>
      <p:sp>
        <p:nvSpPr>
          <p:cNvPr id="5" name="三角形 4"/>
          <p:cNvSpPr/>
          <p:nvPr userDrawn="1"/>
        </p:nvSpPr>
        <p:spPr>
          <a:xfrm rot="10800000">
            <a:off x="4979349" y="2866435"/>
            <a:ext cx="478478" cy="306742"/>
          </a:xfrm>
          <a:prstGeom prst="triangle">
            <a:avLst/>
          </a:prstGeom>
          <a:solidFill>
            <a:srgbClr val="0093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0" name="图片 9" descr="logo.png"/>
          <p:cNvPicPr>
            <a:picLocks noChangeAspect="1"/>
          </p:cNvPicPr>
          <p:nvPr userDrawn="1"/>
        </p:nvPicPr>
        <p:blipFill rotWithShape="1">
          <a:blip r:embed="rId3">
            <a:extLst>
              <a:ext uri="{28A0092B-C50C-407E-A947-70E740481C1C}">
                <a14:useLocalDpi xmlns:a14="http://schemas.microsoft.com/office/drawing/2010/main" val="0"/>
              </a:ext>
            </a:extLst>
          </a:blip>
          <a:srcRect r="40098"/>
          <a:stretch/>
        </p:blipFill>
        <p:spPr>
          <a:xfrm>
            <a:off x="9998739" y="468325"/>
            <a:ext cx="1735039" cy="487217"/>
          </a:xfrm>
          <a:prstGeom prst="rect">
            <a:avLst/>
          </a:prstGeom>
        </p:spPr>
      </p:pic>
    </p:spTree>
    <p:extLst>
      <p:ext uri="{BB962C8B-B14F-4D97-AF65-F5344CB8AC3E}">
        <p14:creationId xmlns:p14="http://schemas.microsoft.com/office/powerpoint/2010/main" val="850075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sp>
        <p:nvSpPr>
          <p:cNvPr id="3" name="任意形状 2"/>
          <p:cNvSpPr/>
          <p:nvPr userDrawn="1"/>
        </p:nvSpPr>
        <p:spPr>
          <a:xfrm>
            <a:off x="378941" y="337751"/>
            <a:ext cx="766118" cy="1079157"/>
          </a:xfrm>
          <a:custGeom>
            <a:avLst/>
            <a:gdLst>
              <a:gd name="connsiteX0" fmla="*/ 757881 w 766118"/>
              <a:gd name="connsiteY0" fmla="*/ 856735 h 1079157"/>
              <a:gd name="connsiteX1" fmla="*/ 766118 w 766118"/>
              <a:gd name="connsiteY1" fmla="*/ 1079157 h 1079157"/>
              <a:gd name="connsiteX2" fmla="*/ 0 w 766118"/>
              <a:gd name="connsiteY2" fmla="*/ 1079157 h 1079157"/>
              <a:gd name="connsiteX3" fmla="*/ 0 w 766118"/>
              <a:gd name="connsiteY3" fmla="*/ 0 h 1079157"/>
              <a:gd name="connsiteX4" fmla="*/ 757881 w 766118"/>
              <a:gd name="connsiteY4" fmla="*/ 8238 h 1079157"/>
              <a:gd name="connsiteX5" fmla="*/ 757881 w 766118"/>
              <a:gd name="connsiteY5" fmla="*/ 222422 h 1079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6118" h="1079157">
                <a:moveTo>
                  <a:pt x="757881" y="856735"/>
                </a:moveTo>
                <a:lnTo>
                  <a:pt x="766118" y="1079157"/>
                </a:lnTo>
                <a:lnTo>
                  <a:pt x="0" y="1079157"/>
                </a:lnTo>
                <a:lnTo>
                  <a:pt x="0" y="0"/>
                </a:lnTo>
                <a:lnTo>
                  <a:pt x="757881" y="8238"/>
                </a:lnTo>
                <a:lnTo>
                  <a:pt x="757881" y="222422"/>
                </a:lnTo>
              </a:path>
            </a:pathLst>
          </a:custGeom>
          <a:noFill/>
          <a:ln w="28575">
            <a:solidFill>
              <a:srgbClr val="0093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4" name="图片 3" descr="logo.png"/>
          <p:cNvPicPr>
            <a:picLocks noChangeAspect="1"/>
          </p:cNvPicPr>
          <p:nvPr userDrawn="1"/>
        </p:nvPicPr>
        <p:blipFill rotWithShape="1">
          <a:blip r:embed="rId2">
            <a:extLst>
              <a:ext uri="{28A0092B-C50C-407E-A947-70E740481C1C}">
                <a14:useLocalDpi xmlns:a14="http://schemas.microsoft.com/office/drawing/2010/main" val="0"/>
              </a:ext>
            </a:extLst>
          </a:blip>
          <a:srcRect r="40098"/>
          <a:stretch/>
        </p:blipFill>
        <p:spPr>
          <a:xfrm>
            <a:off x="9998739" y="468325"/>
            <a:ext cx="1735039" cy="487217"/>
          </a:xfrm>
          <a:prstGeom prst="rect">
            <a:avLst/>
          </a:prstGeom>
        </p:spPr>
      </p:pic>
    </p:spTree>
    <p:extLst>
      <p:ext uri="{BB962C8B-B14F-4D97-AF65-F5344CB8AC3E}">
        <p14:creationId xmlns:p14="http://schemas.microsoft.com/office/powerpoint/2010/main" val="17760451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600" cy="1325563"/>
          </a:xfrm>
          <a:prstGeom prst="rect">
            <a:avLst/>
          </a:prstGeom>
        </p:spPr>
        <p:txBody>
          <a:bodyPr/>
          <a:lstStyle/>
          <a:p>
            <a:r>
              <a:rPr kumimoji="1" lang="zh-CN" altLang="en-US" smtClean="0"/>
              <a:t>单击此处编辑母版标题样式</a:t>
            </a:r>
            <a:endParaRPr kumimoji="1" lang="zh-CN" altLang="en-US"/>
          </a:p>
        </p:txBody>
      </p:sp>
      <p:pic>
        <p:nvPicPr>
          <p:cNvPr id="3" name="图片 2"/>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41258" cy="6858000"/>
          </a:xfrm>
          <a:prstGeom prst="rect">
            <a:avLst/>
          </a:prstGeom>
        </p:spPr>
      </p:pic>
      <p:pic>
        <p:nvPicPr>
          <p:cNvPr id="4" name="图片 3" descr="logo.png"/>
          <p:cNvPicPr>
            <a:picLocks noChangeAspect="1"/>
          </p:cNvPicPr>
          <p:nvPr userDrawn="1"/>
        </p:nvPicPr>
        <p:blipFill rotWithShape="1">
          <a:blip r:embed="rId3">
            <a:extLst>
              <a:ext uri="{28A0092B-C50C-407E-A947-70E740481C1C}">
                <a14:useLocalDpi xmlns:a14="http://schemas.microsoft.com/office/drawing/2010/main" val="0"/>
              </a:ext>
            </a:extLst>
          </a:blip>
          <a:srcRect r="40098"/>
          <a:stretch/>
        </p:blipFill>
        <p:spPr>
          <a:xfrm>
            <a:off x="9998739" y="468325"/>
            <a:ext cx="1735039" cy="487217"/>
          </a:xfrm>
          <a:prstGeom prst="rect">
            <a:avLst/>
          </a:prstGeom>
        </p:spPr>
      </p:pic>
      <p:pic>
        <p:nvPicPr>
          <p:cNvPr id="5" name="图片 4"/>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2395728" y="2985989"/>
            <a:ext cx="7400544" cy="2855976"/>
          </a:xfrm>
          <a:prstGeom prst="rect">
            <a:avLst/>
          </a:prstGeom>
        </p:spPr>
      </p:pic>
      <p:pic>
        <p:nvPicPr>
          <p:cNvPr id="6" name="图片 5"/>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4801471" y="1104756"/>
            <a:ext cx="2589057" cy="2589057"/>
          </a:xfrm>
          <a:prstGeom prst="rect">
            <a:avLst/>
          </a:prstGeom>
        </p:spPr>
      </p:pic>
    </p:spTree>
    <p:extLst>
      <p:ext uri="{BB962C8B-B14F-4D97-AF65-F5344CB8AC3E}">
        <p14:creationId xmlns:p14="http://schemas.microsoft.com/office/powerpoint/2010/main" val="736874852"/>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3881195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3" r:id="rId4"/>
    <p:sldLayoutId id="2147483654"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4.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967276" y="1071455"/>
            <a:ext cx="9753600" cy="1328569"/>
          </a:xfrm>
          <a:prstGeom prst="rect">
            <a:avLst/>
          </a:prstGeom>
        </p:spPr>
        <p:txBody>
          <a:bodyPr wrap="square">
            <a:spAutoFit/>
          </a:bodyPr>
          <a:lstStyle>
            <a:defPPr>
              <a:defRPr lang="zh-CN"/>
            </a:defPPr>
            <a:lvl1pPr indent="0" defTabSz="914400">
              <a:lnSpc>
                <a:spcPct val="90000"/>
              </a:lnSpc>
              <a:spcBef>
                <a:spcPts val="1000"/>
              </a:spcBef>
              <a:buFont typeface="Arial" panose="020B0604020202020204" pitchFamily="34" charset="0"/>
              <a:buNone/>
              <a:defRPr sz="3200" b="1">
                <a:solidFill>
                  <a:schemeClr val="accent1"/>
                </a:solidFill>
                <a:cs typeface="+mn-ea"/>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en-US" altLang="zh-CN" sz="4000" spc="300" dirty="0" smtClean="0">
                <a:solidFill>
                  <a:srgbClr val="3A82BB"/>
                </a:solidFill>
                <a:latin typeface="Microsoft YaHei" charset="-122"/>
                <a:ea typeface="Microsoft YaHei" charset="-122"/>
                <a:cs typeface="Microsoft YaHei" charset="-122"/>
                <a:sym typeface="+mn-lt"/>
              </a:rPr>
              <a:t>XX</a:t>
            </a:r>
            <a:r>
              <a:rPr lang="zh-CN" altLang="en-US" sz="4000" spc="300" dirty="0" smtClean="0">
                <a:solidFill>
                  <a:srgbClr val="3A82BB"/>
                </a:solidFill>
                <a:latin typeface="Microsoft YaHei" charset="-122"/>
                <a:ea typeface="Microsoft YaHei" charset="-122"/>
                <a:cs typeface="Microsoft YaHei" charset="-122"/>
                <a:sym typeface="+mn-lt"/>
              </a:rPr>
              <a:t>立项评审</a:t>
            </a:r>
            <a:endParaRPr lang="en-US" altLang="zh-CN" sz="4000" spc="300" dirty="0" smtClean="0">
              <a:solidFill>
                <a:srgbClr val="3A82BB"/>
              </a:solidFill>
              <a:latin typeface="Microsoft YaHei" charset="-122"/>
              <a:ea typeface="Microsoft YaHei" charset="-122"/>
              <a:cs typeface="Microsoft YaHei" charset="-122"/>
              <a:sym typeface="+mn-lt"/>
            </a:endParaRPr>
          </a:p>
          <a:p>
            <a:pPr algn="ctr"/>
            <a:r>
              <a:rPr lang="zh-CN" altLang="en-US" sz="4000" spc="300" dirty="0">
                <a:solidFill>
                  <a:srgbClr val="3A82BB"/>
                </a:solidFill>
                <a:latin typeface="Microsoft YaHei" charset="-122"/>
                <a:ea typeface="Microsoft YaHei" charset="-122"/>
                <a:cs typeface="Microsoft YaHei" charset="-122"/>
                <a:sym typeface="+mn-lt"/>
              </a:rPr>
              <a:t>（数字化专项）</a:t>
            </a:r>
          </a:p>
        </p:txBody>
      </p:sp>
      <p:sp>
        <p:nvSpPr>
          <p:cNvPr id="5" name="文本框 4"/>
          <p:cNvSpPr txBox="1"/>
          <p:nvPr/>
        </p:nvSpPr>
        <p:spPr>
          <a:xfrm>
            <a:off x="1335986" y="5831997"/>
            <a:ext cx="9753600" cy="719171"/>
          </a:xfrm>
          <a:prstGeom prst="rect">
            <a:avLst/>
          </a:prstGeom>
        </p:spPr>
        <p:txBody>
          <a:bodyPr wrap="square">
            <a:spAutoFit/>
          </a:bodyPr>
          <a:lstStyle>
            <a:defPPr>
              <a:defRPr lang="zh-CN"/>
            </a:defPPr>
            <a:lvl1pPr indent="0" defTabSz="914400">
              <a:lnSpc>
                <a:spcPct val="90000"/>
              </a:lnSpc>
              <a:spcBef>
                <a:spcPts val="1000"/>
              </a:spcBef>
              <a:buFont typeface="Arial" panose="020B0604020202020204" pitchFamily="34" charset="0"/>
              <a:buNone/>
              <a:defRPr sz="3200" b="1">
                <a:solidFill>
                  <a:schemeClr val="accent1"/>
                </a:solidFill>
                <a:cs typeface="+mn-ea"/>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zh-CN" altLang="en-US" sz="1800" b="0" dirty="0" smtClean="0">
                <a:solidFill>
                  <a:srgbClr val="3A82BB"/>
                </a:solidFill>
                <a:latin typeface="Microsoft YaHei" charset="-122"/>
                <a:ea typeface="Microsoft YaHei" charset="-122"/>
                <a:cs typeface="Microsoft YaHei" charset="-122"/>
                <a:sym typeface="+mn-lt"/>
              </a:rPr>
              <a:t>上海电气风电集团股份有限公司</a:t>
            </a:r>
            <a:endParaRPr lang="en-US" altLang="zh-CN" sz="1800" b="0" dirty="0">
              <a:solidFill>
                <a:srgbClr val="3A82BB"/>
              </a:solidFill>
              <a:latin typeface="Microsoft YaHei" charset="-122"/>
              <a:ea typeface="Microsoft YaHei" charset="-122"/>
              <a:cs typeface="Microsoft YaHei" charset="-122"/>
              <a:sym typeface="+mn-lt"/>
            </a:endParaRPr>
          </a:p>
          <a:p>
            <a:pPr algn="ctr"/>
            <a:r>
              <a:rPr lang="zh-CN" altLang="en-US" sz="1800" b="0" dirty="0" smtClean="0">
                <a:solidFill>
                  <a:srgbClr val="3A82BB"/>
                </a:solidFill>
                <a:latin typeface="Microsoft YaHei" charset="-122"/>
                <a:ea typeface="Microsoft YaHei" charset="-122"/>
                <a:cs typeface="Microsoft YaHei" charset="-122"/>
                <a:sym typeface="+mn-lt"/>
              </a:rPr>
              <a:t> </a:t>
            </a:r>
            <a:r>
              <a:rPr lang="en-US" altLang="zh-CN" sz="1800" b="0" dirty="0" err="1">
                <a:solidFill>
                  <a:srgbClr val="3A82BB"/>
                </a:solidFill>
                <a:latin typeface="Microsoft YaHei" charset="-122"/>
                <a:ea typeface="Microsoft YaHei" charset="-122"/>
                <a:cs typeface="Microsoft YaHei" charset="-122"/>
                <a:sym typeface="+mn-lt"/>
              </a:rPr>
              <a:t>xxxx</a:t>
            </a:r>
            <a:r>
              <a:rPr lang="zh-CN" altLang="en-US" sz="1800" b="0" dirty="0">
                <a:solidFill>
                  <a:srgbClr val="3A82BB"/>
                </a:solidFill>
                <a:latin typeface="Microsoft YaHei" charset="-122"/>
                <a:ea typeface="Microsoft YaHei" charset="-122"/>
                <a:cs typeface="Microsoft YaHei" charset="-122"/>
                <a:sym typeface="+mn-lt"/>
              </a:rPr>
              <a:t>年</a:t>
            </a:r>
            <a:r>
              <a:rPr lang="en-US" altLang="zh-CN" sz="1800" b="0" dirty="0">
                <a:solidFill>
                  <a:srgbClr val="3A82BB"/>
                </a:solidFill>
                <a:latin typeface="Microsoft YaHei" charset="-122"/>
                <a:ea typeface="Microsoft YaHei" charset="-122"/>
                <a:cs typeface="Microsoft YaHei" charset="-122"/>
                <a:sym typeface="+mn-lt"/>
              </a:rPr>
              <a:t>xx</a:t>
            </a:r>
            <a:r>
              <a:rPr lang="zh-CN" altLang="en-US" sz="1800" b="0" dirty="0">
                <a:solidFill>
                  <a:srgbClr val="3A82BB"/>
                </a:solidFill>
                <a:latin typeface="Microsoft YaHei" charset="-122"/>
                <a:ea typeface="Microsoft YaHei" charset="-122"/>
                <a:cs typeface="Microsoft YaHei" charset="-122"/>
                <a:sym typeface="+mn-lt"/>
              </a:rPr>
              <a:t>月</a:t>
            </a:r>
            <a:r>
              <a:rPr lang="en-US" altLang="zh-CN" sz="1800" b="0" dirty="0">
                <a:solidFill>
                  <a:srgbClr val="3A82BB"/>
                </a:solidFill>
                <a:latin typeface="Microsoft YaHei" charset="-122"/>
                <a:ea typeface="Microsoft YaHei" charset="-122"/>
                <a:cs typeface="Microsoft YaHei" charset="-122"/>
                <a:sym typeface="+mn-lt"/>
              </a:rPr>
              <a:t>xx</a:t>
            </a:r>
            <a:r>
              <a:rPr lang="zh-CN" altLang="en-US" sz="1800" b="0" dirty="0" smtClean="0">
                <a:solidFill>
                  <a:srgbClr val="3A82BB"/>
                </a:solidFill>
                <a:latin typeface="Microsoft YaHei" charset="-122"/>
                <a:ea typeface="Microsoft YaHei" charset="-122"/>
                <a:cs typeface="Microsoft YaHei" charset="-122"/>
                <a:sym typeface="+mn-lt"/>
              </a:rPr>
              <a:t>日</a:t>
            </a:r>
            <a:endParaRPr lang="zh-CN" altLang="en-US" sz="1800" b="0" dirty="0">
              <a:solidFill>
                <a:srgbClr val="3A82BB"/>
              </a:solidFill>
              <a:latin typeface="Microsoft YaHei" charset="-122"/>
              <a:ea typeface="Microsoft YaHei" charset="-122"/>
              <a:cs typeface="Microsoft YaHei" charset="-122"/>
              <a:sym typeface="+mn-lt"/>
            </a:endParaRPr>
          </a:p>
        </p:txBody>
      </p:sp>
      <p:sp>
        <p:nvSpPr>
          <p:cNvPr id="6" name="文本框 5"/>
          <p:cNvSpPr txBox="1"/>
          <p:nvPr/>
        </p:nvSpPr>
        <p:spPr>
          <a:xfrm>
            <a:off x="645546" y="2588012"/>
            <a:ext cx="9753600" cy="663771"/>
          </a:xfrm>
          <a:prstGeom prst="rect">
            <a:avLst/>
          </a:prstGeom>
        </p:spPr>
        <p:txBody>
          <a:bodyPr wrap="square">
            <a:spAutoFit/>
          </a:bodyPr>
          <a:lstStyle>
            <a:defPPr>
              <a:defRPr lang="zh-CN"/>
            </a:defPPr>
            <a:lvl1pPr indent="0" defTabSz="914400">
              <a:lnSpc>
                <a:spcPct val="90000"/>
              </a:lnSpc>
              <a:spcBef>
                <a:spcPts val="1000"/>
              </a:spcBef>
              <a:buFont typeface="Arial" panose="020B0604020202020204" pitchFamily="34" charset="0"/>
              <a:buNone/>
              <a:defRPr sz="3200" b="1">
                <a:solidFill>
                  <a:schemeClr val="accent1"/>
                </a:solidFill>
                <a:cs typeface="+mn-ea"/>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pPr algn="ctr"/>
            <a:r>
              <a:rPr lang="zh-CN" altLang="en-US" sz="1600" b="0" dirty="0" smtClean="0">
                <a:solidFill>
                  <a:srgbClr val="3A82BB"/>
                </a:solidFill>
                <a:latin typeface="Microsoft YaHei" charset="-122"/>
                <a:ea typeface="Microsoft YaHei" charset="-122"/>
                <a:cs typeface="Microsoft YaHei" charset="-122"/>
                <a:sym typeface="+mn-lt"/>
              </a:rPr>
              <a:t>汇报人：</a:t>
            </a:r>
            <a:r>
              <a:rPr lang="en-US" altLang="zh-CN" sz="1600" b="0" dirty="0" smtClean="0">
                <a:solidFill>
                  <a:srgbClr val="3A82BB"/>
                </a:solidFill>
                <a:latin typeface="Microsoft YaHei" charset="-122"/>
                <a:ea typeface="Microsoft YaHei" charset="-122"/>
                <a:cs typeface="Microsoft YaHei" charset="-122"/>
                <a:sym typeface="+mn-lt"/>
              </a:rPr>
              <a:t>XXX</a:t>
            </a:r>
          </a:p>
          <a:p>
            <a:pPr algn="ctr"/>
            <a:r>
              <a:rPr lang="zh-CN" altLang="en-US" sz="1600" b="0" dirty="0" smtClean="0">
                <a:solidFill>
                  <a:srgbClr val="3A82BB"/>
                </a:solidFill>
                <a:latin typeface="微软雅黑" panose="020B0503020204020204" pitchFamily="34" charset="-122"/>
                <a:ea typeface="微软雅黑" panose="020B0503020204020204" pitchFamily="34" charset="-122"/>
              </a:rPr>
              <a:t>所属部门：</a:t>
            </a:r>
            <a:r>
              <a:rPr lang="en-US" altLang="zh-CN" sz="1600" b="0" dirty="0" smtClean="0">
                <a:solidFill>
                  <a:srgbClr val="3A82BB"/>
                </a:solidFill>
                <a:latin typeface="微软雅黑" panose="020B0503020204020204" pitchFamily="34" charset="-122"/>
                <a:ea typeface="微软雅黑" panose="020B0503020204020204" pitchFamily="34" charset="-122"/>
              </a:rPr>
              <a:t>XXX</a:t>
            </a:r>
            <a:endParaRPr lang="en-US" altLang="zh-CN" sz="1600" b="0" dirty="0">
              <a:solidFill>
                <a:srgbClr val="3A82BB"/>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117354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文本框 6"/>
          <p:cNvSpPr txBox="1"/>
          <p:nvPr/>
        </p:nvSpPr>
        <p:spPr>
          <a:xfrm>
            <a:off x="472411" y="589573"/>
            <a:ext cx="8919493"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项目成果</a:t>
            </a:r>
            <a:r>
              <a:rPr lang="zh-CN" altLang="en-US" sz="3200" dirty="0">
                <a:solidFill>
                  <a:srgbClr val="0093CA"/>
                </a:solidFill>
                <a:latin typeface="微软雅黑" panose="020B0503020204020204" pitchFamily="34" charset="-122"/>
                <a:ea typeface="微软雅黑" panose="020B0503020204020204" pitchFamily="34" charset="-122"/>
              </a:rPr>
              <a:t>应用</a:t>
            </a:r>
            <a:endParaRPr lang="en-US" altLang="zh-CN" sz="3200" dirty="0">
              <a:solidFill>
                <a:srgbClr val="0093CA"/>
              </a:solidFill>
              <a:latin typeface="微软雅黑" panose="020B0503020204020204" pitchFamily="34" charset="-122"/>
              <a:ea typeface="微软雅黑" panose="020B0503020204020204" pitchFamily="34" charset="-122"/>
            </a:endParaRPr>
          </a:p>
        </p:txBody>
      </p:sp>
      <p:graphicFrame>
        <p:nvGraphicFramePr>
          <p:cNvPr id="10" name="表格 9"/>
          <p:cNvGraphicFramePr>
            <a:graphicFrameLocks noGrp="1"/>
          </p:cNvGraphicFramePr>
          <p:nvPr>
            <p:extLst>
              <p:ext uri="{D42A27DB-BD31-4B8C-83A1-F6EECF244321}">
                <p14:modId xmlns:p14="http://schemas.microsoft.com/office/powerpoint/2010/main" val="2794916088"/>
              </p:ext>
            </p:extLst>
          </p:nvPr>
        </p:nvGraphicFramePr>
        <p:xfrm>
          <a:off x="373317" y="1989083"/>
          <a:ext cx="10512270" cy="3009383"/>
        </p:xfrm>
        <a:graphic>
          <a:graphicData uri="http://schemas.openxmlformats.org/drawingml/2006/table">
            <a:tbl>
              <a:tblPr/>
              <a:tblGrid>
                <a:gridCol w="670860">
                  <a:extLst>
                    <a:ext uri="{9D8B030D-6E8A-4147-A177-3AD203B41FA5}">
                      <a16:colId xmlns:a16="http://schemas.microsoft.com/office/drawing/2014/main" val="20001"/>
                    </a:ext>
                  </a:extLst>
                </a:gridCol>
                <a:gridCol w="4254650">
                  <a:extLst>
                    <a:ext uri="{9D8B030D-6E8A-4147-A177-3AD203B41FA5}">
                      <a16:colId xmlns:a16="http://schemas.microsoft.com/office/drawing/2014/main" val="20002"/>
                    </a:ext>
                  </a:extLst>
                </a:gridCol>
                <a:gridCol w="1516566">
                  <a:extLst>
                    <a:ext uri="{9D8B030D-6E8A-4147-A177-3AD203B41FA5}">
                      <a16:colId xmlns:a16="http://schemas.microsoft.com/office/drawing/2014/main" val="862735692"/>
                    </a:ext>
                  </a:extLst>
                </a:gridCol>
                <a:gridCol w="4070194">
                  <a:extLst>
                    <a:ext uri="{9D8B030D-6E8A-4147-A177-3AD203B41FA5}">
                      <a16:colId xmlns:a16="http://schemas.microsoft.com/office/drawing/2014/main" val="1428903656"/>
                    </a:ext>
                  </a:extLst>
                </a:gridCol>
              </a:tblGrid>
              <a:tr h="440607">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编号</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应用场景</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应用落地时间</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dirty="0" smtClean="0">
                          <a:solidFill>
                            <a:schemeClr val="bg1"/>
                          </a:solidFill>
                          <a:latin typeface="微软雅黑" panose="020B0503020204020204" pitchFamily="34" charset="-122"/>
                          <a:ea typeface="微软雅黑" panose="020B0503020204020204" pitchFamily="34" charset="-122"/>
                        </a:rPr>
                        <a:t>产生的应用价值</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642194">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1</a:t>
                      </a:r>
                      <a:endParaRPr lang="en-US" altLang="zh-CN"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642194">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2</a:t>
                      </a:r>
                      <a:endParaRPr lang="en-US" altLang="zh-CN"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642194">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3</a:t>
                      </a:r>
                      <a:endParaRPr lang="en-US" altLang="zh-CN"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642194">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4</a:t>
                      </a:r>
                      <a:endParaRPr lang="en-US" altLang="zh-CN"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9228444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638100" y="584718"/>
            <a:ext cx="8919493"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项目资源规划</a:t>
            </a:r>
            <a:endParaRPr lang="zh-CN" altLang="en-US" sz="3200" dirty="0">
              <a:solidFill>
                <a:srgbClr val="0093CA"/>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548891" y="1671196"/>
            <a:ext cx="1392362" cy="400110"/>
          </a:xfrm>
          <a:prstGeom prst="rect">
            <a:avLst/>
          </a:prstGeom>
          <a:noFill/>
        </p:spPr>
        <p:txBody>
          <a:bodyPr wrap="square" rtlCol="0">
            <a:spAutoFit/>
          </a:bodyPr>
          <a:lstStyle/>
          <a:p>
            <a:r>
              <a:rPr lang="zh-CN" altLang="en-US" sz="2000" b="1" dirty="0" smtClean="0">
                <a:solidFill>
                  <a:srgbClr val="0093CA"/>
                </a:solidFill>
                <a:latin typeface="微软雅黑" panose="020B0503020204020204" pitchFamily="34" charset="-122"/>
                <a:ea typeface="微软雅黑" panose="020B0503020204020204" pitchFamily="34" charset="-122"/>
              </a:rPr>
              <a:t>项目成员：</a:t>
            </a:r>
            <a:endParaRPr lang="zh-CN" altLang="en-US" sz="2000" b="1" dirty="0">
              <a:solidFill>
                <a:srgbClr val="0093CA"/>
              </a:solidFill>
              <a:latin typeface="微软雅黑" panose="020B0503020204020204" pitchFamily="34" charset="-122"/>
              <a:ea typeface="微软雅黑" panose="020B0503020204020204" pitchFamily="34" charset="-122"/>
            </a:endParaRPr>
          </a:p>
        </p:txBody>
      </p:sp>
      <p:sp>
        <p:nvSpPr>
          <p:cNvPr id="14" name="文本框 13"/>
          <p:cNvSpPr txBox="1"/>
          <p:nvPr/>
        </p:nvSpPr>
        <p:spPr>
          <a:xfrm>
            <a:off x="548891" y="5549815"/>
            <a:ext cx="1792527" cy="400110"/>
          </a:xfrm>
          <a:prstGeom prst="rect">
            <a:avLst/>
          </a:prstGeom>
          <a:noFill/>
        </p:spPr>
        <p:txBody>
          <a:bodyPr wrap="square" rtlCol="0">
            <a:spAutoFit/>
          </a:bodyPr>
          <a:lstStyle>
            <a:defPPr>
              <a:defRPr lang="zh-CN"/>
            </a:defPPr>
            <a:lvl1pPr>
              <a:defRPr sz="2000" b="1">
                <a:solidFill>
                  <a:srgbClr val="0093CA"/>
                </a:solidFill>
                <a:latin typeface="微软雅黑" panose="020B0503020204020204" pitchFamily="34" charset="-122"/>
                <a:ea typeface="微软雅黑" panose="020B0503020204020204" pitchFamily="34" charset="-122"/>
              </a:defRPr>
            </a:lvl1pPr>
          </a:lstStyle>
          <a:p>
            <a:r>
              <a:rPr lang="zh-CN" altLang="en-US" dirty="0"/>
              <a:t>项目干系人：</a:t>
            </a:r>
          </a:p>
        </p:txBody>
      </p:sp>
      <p:graphicFrame>
        <p:nvGraphicFramePr>
          <p:cNvPr id="15" name="表格 14"/>
          <p:cNvGraphicFramePr>
            <a:graphicFrameLocks noGrp="1"/>
          </p:cNvGraphicFramePr>
          <p:nvPr>
            <p:extLst>
              <p:ext uri="{D42A27DB-BD31-4B8C-83A1-F6EECF244321}">
                <p14:modId xmlns:p14="http://schemas.microsoft.com/office/powerpoint/2010/main" val="2245091769"/>
              </p:ext>
            </p:extLst>
          </p:nvPr>
        </p:nvGraphicFramePr>
        <p:xfrm>
          <a:off x="1136916" y="2169993"/>
          <a:ext cx="9756659" cy="3201318"/>
        </p:xfrm>
        <a:graphic>
          <a:graphicData uri="http://schemas.openxmlformats.org/drawingml/2006/table">
            <a:tbl>
              <a:tblPr/>
              <a:tblGrid>
                <a:gridCol w="644915">
                  <a:extLst>
                    <a:ext uri="{9D8B030D-6E8A-4147-A177-3AD203B41FA5}">
                      <a16:colId xmlns:a16="http://schemas.microsoft.com/office/drawing/2014/main" val="20001"/>
                    </a:ext>
                  </a:extLst>
                </a:gridCol>
                <a:gridCol w="1843121">
                  <a:extLst>
                    <a:ext uri="{9D8B030D-6E8A-4147-A177-3AD203B41FA5}">
                      <a16:colId xmlns:a16="http://schemas.microsoft.com/office/drawing/2014/main" val="20003"/>
                    </a:ext>
                  </a:extLst>
                </a:gridCol>
                <a:gridCol w="1843121">
                  <a:extLst>
                    <a:ext uri="{9D8B030D-6E8A-4147-A177-3AD203B41FA5}">
                      <a16:colId xmlns:a16="http://schemas.microsoft.com/office/drawing/2014/main" val="20002"/>
                    </a:ext>
                  </a:extLst>
                </a:gridCol>
                <a:gridCol w="3551236">
                  <a:extLst>
                    <a:ext uri="{9D8B030D-6E8A-4147-A177-3AD203B41FA5}">
                      <a16:colId xmlns:a16="http://schemas.microsoft.com/office/drawing/2014/main" val="20004"/>
                    </a:ext>
                  </a:extLst>
                </a:gridCol>
                <a:gridCol w="1874266">
                  <a:extLst>
                    <a:ext uri="{9D8B030D-6E8A-4147-A177-3AD203B41FA5}">
                      <a16:colId xmlns:a16="http://schemas.microsoft.com/office/drawing/2014/main" val="20006"/>
                    </a:ext>
                  </a:extLst>
                </a:gridCol>
              </a:tblGrid>
              <a:tr h="293485">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编号</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项目角色</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项目成员</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主要职责</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投入工时（人工天）</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447346">
                <a:tc>
                  <a:txBody>
                    <a:bodyPr/>
                    <a:lstStyle/>
                    <a:p>
                      <a:pPr algn="ctr" fontAlgn="ctr"/>
                      <a:r>
                        <a:rPr lang="en-US" altLang="zh-CN" sz="1100" b="0" i="0" u="none" strike="noStrike" dirty="0">
                          <a:solidFill>
                            <a:srgbClr val="000000"/>
                          </a:solidFill>
                          <a:effectLst/>
                          <a:latin typeface="微软雅黑" panose="020B0503020204020204" pitchFamily="34" charset="-122"/>
                          <a:ea typeface="微软雅黑" panose="020B0503020204020204" pitchFamily="34" charset="-122"/>
                        </a:rPr>
                        <a:t>1</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项目经理</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1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447346">
                <a:tc>
                  <a:txBody>
                    <a:bodyPr/>
                    <a:lstStyle/>
                    <a:p>
                      <a:pPr algn="ctr" fontAlgn="ctr"/>
                      <a:r>
                        <a:rPr lang="en-US" altLang="zh-CN" sz="1100" b="0" i="0" u="none" strike="noStrike" dirty="0">
                          <a:solidFill>
                            <a:srgbClr val="000000"/>
                          </a:solidFill>
                          <a:effectLst/>
                          <a:latin typeface="微软雅黑" panose="020B0503020204020204" pitchFamily="34" charset="-122"/>
                          <a:ea typeface="微软雅黑" panose="020B0503020204020204" pitchFamily="34" charset="-122"/>
                        </a:rPr>
                        <a:t>2</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XX</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1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1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447346">
                <a:tc>
                  <a:txBody>
                    <a:bodyPr/>
                    <a:lstStyle/>
                    <a:p>
                      <a:pPr algn="ctr" fontAlgn="ctr"/>
                      <a:r>
                        <a:rPr lang="en-US" altLang="zh-CN" sz="1100" b="0" i="0" u="none" strike="noStrike" dirty="0">
                          <a:solidFill>
                            <a:srgbClr val="000000"/>
                          </a:solidFill>
                          <a:effectLst/>
                          <a:latin typeface="微软雅黑" panose="020B0503020204020204" pitchFamily="34" charset="-122"/>
                          <a:ea typeface="微软雅黑" panose="020B0503020204020204" pitchFamily="34" charset="-122"/>
                        </a:rPr>
                        <a:t>3</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XX</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1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1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447346">
                <a:tc>
                  <a:txBody>
                    <a:bodyPr/>
                    <a:lstStyle/>
                    <a:p>
                      <a:pPr algn="ctr" fontAlgn="ctr"/>
                      <a:r>
                        <a:rPr lang="en-US" altLang="zh-CN" sz="1100" b="0" i="0" u="none" strike="noStrike" dirty="0">
                          <a:solidFill>
                            <a:srgbClr val="000000"/>
                          </a:solidFill>
                          <a:effectLst/>
                          <a:latin typeface="微软雅黑" panose="020B0503020204020204" pitchFamily="34" charset="-122"/>
                          <a:ea typeface="微软雅黑" panose="020B0503020204020204" pitchFamily="34" charset="-122"/>
                        </a:rPr>
                        <a:t>4</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XX</a:t>
                      </a:r>
                      <a:endPar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endParaRPr>
                    </a:p>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1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1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447346">
                <a:tc>
                  <a:txBody>
                    <a:bodyPr/>
                    <a:lstStyle/>
                    <a:p>
                      <a:pPr algn="ctr" fontAlgn="ctr"/>
                      <a:r>
                        <a:rPr lang="en-US" altLang="zh-CN" sz="1100" b="0" i="0" u="none" strike="noStrike" dirty="0">
                          <a:solidFill>
                            <a:srgbClr val="000000"/>
                          </a:solidFill>
                          <a:effectLst/>
                          <a:latin typeface="微软雅黑" panose="020B0503020204020204" pitchFamily="34" charset="-122"/>
                          <a:ea typeface="微软雅黑" panose="020B0503020204020204" pitchFamily="34" charset="-122"/>
                        </a:rPr>
                        <a:t>5</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XX</a:t>
                      </a:r>
                      <a:endPar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endParaRPr>
                    </a:p>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1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1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447346">
                <a:tc>
                  <a:txBody>
                    <a:bodyPr/>
                    <a:lstStyle/>
                    <a:p>
                      <a:pPr algn="ctr" fontAlgn="ctr"/>
                      <a:r>
                        <a:rPr lang="en-US" altLang="zh-CN" sz="1100" b="0" i="0" u="none" strike="noStrike" dirty="0" smtClean="0">
                          <a:solidFill>
                            <a:srgbClr val="000000"/>
                          </a:solidFill>
                          <a:effectLst/>
                          <a:latin typeface="微软雅黑" panose="020B0503020204020204" pitchFamily="34" charset="-122"/>
                          <a:ea typeface="微软雅黑" panose="020B0503020204020204" pitchFamily="34" charset="-122"/>
                        </a:rPr>
                        <a:t>6</a:t>
                      </a:r>
                      <a:endParaRPr lang="en-US" altLang="zh-CN" sz="11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lvl="0" indent="0" algn="l" defTabSz="914400" rtl="0" eaLnBrk="1" fontAlgn="ctr" latinLnBrk="0" hangingPunct="1">
                        <a:lnSpc>
                          <a:spcPct val="100000"/>
                        </a:lnSpc>
                        <a:spcBef>
                          <a:spcPts val="0"/>
                        </a:spcBef>
                        <a:spcAft>
                          <a:spcPts val="0"/>
                        </a:spcAft>
                        <a:buClrTx/>
                        <a:buSzTx/>
                        <a:buFontTx/>
                        <a:buNone/>
                        <a:tabLst/>
                        <a:defRPr/>
                      </a:pP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XX</a:t>
                      </a:r>
                      <a:endPar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endParaRPr>
                    </a:p>
                    <a:p>
                      <a:pPr algn="l"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1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1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16" name="文本框 15"/>
          <p:cNvSpPr txBox="1"/>
          <p:nvPr/>
        </p:nvSpPr>
        <p:spPr>
          <a:xfrm>
            <a:off x="1082325" y="5993192"/>
            <a:ext cx="3249386" cy="400110"/>
          </a:xfrm>
          <a:prstGeom prst="rect">
            <a:avLst/>
          </a:prstGeom>
          <a:noFill/>
        </p:spPr>
        <p:txBody>
          <a:bodyPr wrap="square" rtlCol="0">
            <a:spAutoFit/>
          </a:bodyPr>
          <a:lstStyle/>
          <a:p>
            <a:r>
              <a:rPr lang="en-US" altLang="zh-CN" sz="2000" dirty="0" smtClean="0">
                <a:solidFill>
                  <a:srgbClr val="0093CA"/>
                </a:solidFill>
                <a:latin typeface="微软雅黑" panose="020B0503020204020204" pitchFamily="34" charset="-122"/>
                <a:ea typeface="微软雅黑" panose="020B0503020204020204" pitchFamily="34" charset="-122"/>
              </a:rPr>
              <a:t>XXX</a:t>
            </a:r>
            <a:r>
              <a:rPr lang="zh-CN" altLang="en-US" sz="2000" dirty="0" smtClean="0">
                <a:solidFill>
                  <a:srgbClr val="0093CA"/>
                </a:solidFill>
                <a:latin typeface="微软雅黑" panose="020B0503020204020204" pitchFamily="34" charset="-122"/>
                <a:ea typeface="微软雅黑" panose="020B0503020204020204" pitchFamily="34" charset="-122"/>
              </a:rPr>
              <a:t>、</a:t>
            </a:r>
            <a:r>
              <a:rPr lang="en-US" altLang="zh-CN" sz="2000" dirty="0" smtClean="0">
                <a:solidFill>
                  <a:srgbClr val="0093CA"/>
                </a:solidFill>
                <a:latin typeface="微软雅黑" panose="020B0503020204020204" pitchFamily="34" charset="-122"/>
                <a:ea typeface="微软雅黑" panose="020B0503020204020204" pitchFamily="34" charset="-122"/>
              </a:rPr>
              <a:t>XXX</a:t>
            </a:r>
            <a:r>
              <a:rPr lang="zh-CN" altLang="en-US" sz="2000" dirty="0" smtClean="0">
                <a:solidFill>
                  <a:srgbClr val="0093CA"/>
                </a:solidFill>
                <a:latin typeface="微软雅黑" panose="020B0503020204020204" pitchFamily="34" charset="-122"/>
                <a:ea typeface="微软雅黑" panose="020B0503020204020204" pitchFamily="34" charset="-122"/>
              </a:rPr>
              <a:t>、</a:t>
            </a:r>
            <a:r>
              <a:rPr lang="en-US" altLang="zh-CN" sz="2000" dirty="0" smtClean="0">
                <a:solidFill>
                  <a:srgbClr val="0093CA"/>
                </a:solidFill>
                <a:latin typeface="微软雅黑" panose="020B0503020204020204" pitchFamily="34" charset="-122"/>
                <a:ea typeface="微软雅黑" panose="020B0503020204020204" pitchFamily="34" charset="-122"/>
              </a:rPr>
              <a:t>XXX</a:t>
            </a:r>
            <a:endParaRPr lang="zh-CN" altLang="en-US" sz="2000" dirty="0">
              <a:solidFill>
                <a:srgbClr val="0093CA"/>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6694339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25955" y="584941"/>
            <a:ext cx="5403790" cy="584775"/>
          </a:xfrm>
          <a:prstGeom prst="rect">
            <a:avLst/>
          </a:prstGeom>
          <a:noFill/>
        </p:spPr>
        <p:txBody>
          <a:bodyPr wrap="square" rtlCol="0">
            <a:spAutoFit/>
          </a:bodyPr>
          <a:lstStyle/>
          <a:p>
            <a:r>
              <a:rPr lang="zh-CN" altLang="en-US" sz="3200" dirty="0">
                <a:solidFill>
                  <a:srgbClr val="0093CA"/>
                </a:solidFill>
                <a:latin typeface="微软雅黑" panose="020B0503020204020204" pitchFamily="34" charset="-122"/>
                <a:ea typeface="微软雅黑" panose="020B0503020204020204" pitchFamily="34" charset="-122"/>
              </a:rPr>
              <a:t>项目</a:t>
            </a:r>
            <a:r>
              <a:rPr lang="zh-CN" altLang="en-US" sz="3200" dirty="0" smtClean="0">
                <a:solidFill>
                  <a:srgbClr val="0093CA"/>
                </a:solidFill>
                <a:latin typeface="微软雅黑" panose="020B0503020204020204" pitchFamily="34" charset="-122"/>
                <a:ea typeface="微软雅黑" panose="020B0503020204020204" pitchFamily="34" charset="-122"/>
              </a:rPr>
              <a:t>预算规划</a:t>
            </a:r>
            <a:endParaRPr lang="zh-CN" altLang="en-US" sz="3200" dirty="0">
              <a:solidFill>
                <a:srgbClr val="0093CA"/>
              </a:solidFill>
              <a:latin typeface="微软雅黑" panose="020B0503020204020204" pitchFamily="34" charset="-122"/>
              <a:ea typeface="微软雅黑" panose="020B0503020204020204" pitchFamily="34" charset="-122"/>
            </a:endParaRPr>
          </a:p>
        </p:txBody>
      </p:sp>
      <p:sp>
        <p:nvSpPr>
          <p:cNvPr id="3" name="任意形状 8"/>
          <p:cNvSpPr/>
          <p:nvPr/>
        </p:nvSpPr>
        <p:spPr>
          <a:xfrm>
            <a:off x="378941" y="337751"/>
            <a:ext cx="766118" cy="1079157"/>
          </a:xfrm>
          <a:custGeom>
            <a:avLst/>
            <a:gdLst>
              <a:gd name="connsiteX0" fmla="*/ 757881 w 766118"/>
              <a:gd name="connsiteY0" fmla="*/ 856735 h 1079157"/>
              <a:gd name="connsiteX1" fmla="*/ 766118 w 766118"/>
              <a:gd name="connsiteY1" fmla="*/ 1079157 h 1079157"/>
              <a:gd name="connsiteX2" fmla="*/ 0 w 766118"/>
              <a:gd name="connsiteY2" fmla="*/ 1079157 h 1079157"/>
              <a:gd name="connsiteX3" fmla="*/ 0 w 766118"/>
              <a:gd name="connsiteY3" fmla="*/ 0 h 1079157"/>
              <a:gd name="connsiteX4" fmla="*/ 757881 w 766118"/>
              <a:gd name="connsiteY4" fmla="*/ 8238 h 1079157"/>
              <a:gd name="connsiteX5" fmla="*/ 757881 w 766118"/>
              <a:gd name="connsiteY5" fmla="*/ 222422 h 1079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6118" h="1079157">
                <a:moveTo>
                  <a:pt x="757881" y="856735"/>
                </a:moveTo>
                <a:lnTo>
                  <a:pt x="766118" y="1079157"/>
                </a:lnTo>
                <a:lnTo>
                  <a:pt x="0" y="1079157"/>
                </a:lnTo>
                <a:lnTo>
                  <a:pt x="0" y="0"/>
                </a:lnTo>
                <a:lnTo>
                  <a:pt x="757881" y="8238"/>
                </a:lnTo>
                <a:lnTo>
                  <a:pt x="757881" y="222422"/>
                </a:lnTo>
              </a:path>
            </a:pathLst>
          </a:custGeom>
          <a:noFill/>
          <a:ln w="28575">
            <a:solidFill>
              <a:srgbClr val="0093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aphicFrame>
        <p:nvGraphicFramePr>
          <p:cNvPr id="5" name="表格 4"/>
          <p:cNvGraphicFramePr>
            <a:graphicFrameLocks noGrp="1"/>
          </p:cNvGraphicFramePr>
          <p:nvPr>
            <p:extLst>
              <p:ext uri="{D42A27DB-BD31-4B8C-83A1-F6EECF244321}">
                <p14:modId xmlns:p14="http://schemas.microsoft.com/office/powerpoint/2010/main" val="3973030483"/>
              </p:ext>
            </p:extLst>
          </p:nvPr>
        </p:nvGraphicFramePr>
        <p:xfrm>
          <a:off x="525955" y="1793244"/>
          <a:ext cx="10291785" cy="4670207"/>
        </p:xfrm>
        <a:graphic>
          <a:graphicData uri="http://schemas.openxmlformats.org/drawingml/2006/table">
            <a:tbl>
              <a:tblPr/>
              <a:tblGrid>
                <a:gridCol w="1876195">
                  <a:extLst>
                    <a:ext uri="{9D8B030D-6E8A-4147-A177-3AD203B41FA5}">
                      <a16:colId xmlns:a16="http://schemas.microsoft.com/office/drawing/2014/main" val="2396648704"/>
                    </a:ext>
                  </a:extLst>
                </a:gridCol>
                <a:gridCol w="1224000">
                  <a:extLst>
                    <a:ext uri="{9D8B030D-6E8A-4147-A177-3AD203B41FA5}">
                      <a16:colId xmlns:a16="http://schemas.microsoft.com/office/drawing/2014/main" val="3592794462"/>
                    </a:ext>
                  </a:extLst>
                </a:gridCol>
                <a:gridCol w="1224000">
                  <a:extLst>
                    <a:ext uri="{9D8B030D-6E8A-4147-A177-3AD203B41FA5}">
                      <a16:colId xmlns:a16="http://schemas.microsoft.com/office/drawing/2014/main" val="318580432"/>
                    </a:ext>
                  </a:extLst>
                </a:gridCol>
                <a:gridCol w="1224000">
                  <a:extLst>
                    <a:ext uri="{9D8B030D-6E8A-4147-A177-3AD203B41FA5}">
                      <a16:colId xmlns:a16="http://schemas.microsoft.com/office/drawing/2014/main" val="2973337000"/>
                    </a:ext>
                  </a:extLst>
                </a:gridCol>
                <a:gridCol w="1224000">
                  <a:extLst>
                    <a:ext uri="{9D8B030D-6E8A-4147-A177-3AD203B41FA5}">
                      <a16:colId xmlns:a16="http://schemas.microsoft.com/office/drawing/2014/main" val="464390196"/>
                    </a:ext>
                  </a:extLst>
                </a:gridCol>
                <a:gridCol w="3519590">
                  <a:extLst>
                    <a:ext uri="{9D8B030D-6E8A-4147-A177-3AD203B41FA5}">
                      <a16:colId xmlns:a16="http://schemas.microsoft.com/office/drawing/2014/main" val="3827219085"/>
                    </a:ext>
                  </a:extLst>
                </a:gridCol>
              </a:tblGrid>
              <a:tr h="414340">
                <a:tc>
                  <a:txBody>
                    <a:bodyPr/>
                    <a:lstStyle/>
                    <a:p>
                      <a:pPr algn="ctr" rtl="0" fontAlgn="ctr"/>
                      <a:r>
                        <a:rPr lang="zh-CN" altLang="en-US" sz="1000" b="1" i="1" u="none" strike="noStrike" dirty="0">
                          <a:solidFill>
                            <a:srgbClr val="000000"/>
                          </a:solidFill>
                          <a:effectLst/>
                          <a:latin typeface="DengXian" panose="02010600030101010101" pitchFamily="2" charset="-122"/>
                          <a:ea typeface="DengXian" panose="02010600030101010101" pitchFamily="2" charset="-122"/>
                        </a:rPr>
                        <a:t>类目</a:t>
                      </a:r>
                      <a:br>
                        <a:rPr lang="zh-CN" altLang="en-US" sz="1000" b="1" i="1" u="none" strike="noStrike" dirty="0">
                          <a:solidFill>
                            <a:srgbClr val="000000"/>
                          </a:solidFill>
                          <a:effectLst/>
                          <a:latin typeface="DengXian" panose="02010600030101010101" pitchFamily="2" charset="-122"/>
                          <a:ea typeface="DengXian" panose="02010600030101010101" pitchFamily="2" charset="-122"/>
                        </a:rPr>
                      </a:br>
                      <a:r>
                        <a:rPr lang="zh-CN" altLang="en-US" sz="1100" b="1" i="1" u="none" strike="noStrike" dirty="0">
                          <a:solidFill>
                            <a:srgbClr val="FF0000"/>
                          </a:solidFill>
                          <a:effectLst/>
                          <a:latin typeface="DengXian" panose="02010600030101010101" pitchFamily="2" charset="-122"/>
                          <a:ea typeface="DengXian" panose="02010600030101010101" pitchFamily="2" charset="-122"/>
                        </a:rPr>
                        <a:t>（请</a:t>
                      </a:r>
                      <a:r>
                        <a:rPr lang="zh-CN" altLang="en-US" sz="1100" b="1" i="1" u="none" strike="noStrike" dirty="0" smtClean="0">
                          <a:solidFill>
                            <a:srgbClr val="FF0000"/>
                          </a:solidFill>
                          <a:effectLst/>
                          <a:latin typeface="DengXian" panose="02010600030101010101" pitchFamily="2" charset="-122"/>
                          <a:ea typeface="DengXian" panose="02010600030101010101" pitchFamily="2" charset="-122"/>
                        </a:rPr>
                        <a:t>根据项目实际情况</a:t>
                      </a:r>
                      <a:r>
                        <a:rPr lang="zh-CN" altLang="en-US" sz="1100" b="1" i="1" u="none" strike="noStrike" dirty="0">
                          <a:solidFill>
                            <a:srgbClr val="FF0000"/>
                          </a:solidFill>
                          <a:effectLst/>
                          <a:latin typeface="DengXian" panose="02010600030101010101" pitchFamily="2" charset="-122"/>
                          <a:ea typeface="DengXian" panose="02010600030101010101" pitchFamily="2" charset="-122"/>
                        </a:rPr>
                        <a:t>进行类目删减）</a:t>
                      </a:r>
                    </a:p>
                  </a:txBody>
                  <a:tcPr marL="0" marR="0" marT="0" marB="0" anchor="ctr">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EF3"/>
                    </a:solidFill>
                  </a:tcPr>
                </a:tc>
                <a:tc>
                  <a:txBody>
                    <a:bodyPr/>
                    <a:lstStyle/>
                    <a:p>
                      <a:pPr algn="ctr" rtl="0" fontAlgn="ctr"/>
                      <a:r>
                        <a:rPr lang="zh-CN" altLang="en-US" sz="1000" b="1" i="1" u="none" strike="noStrike" dirty="0" smtClean="0">
                          <a:solidFill>
                            <a:srgbClr val="000000"/>
                          </a:solidFill>
                          <a:effectLst/>
                          <a:latin typeface="DengXian" panose="02010600030101010101" pitchFamily="2" charset="-122"/>
                          <a:ea typeface="DengXian" panose="02010600030101010101" pitchFamily="2" charset="-122"/>
                        </a:rPr>
                        <a:t>总金额</a:t>
                      </a:r>
                      <a:r>
                        <a:rPr lang="zh-CN" altLang="en-US" sz="1000" b="1" i="1" u="none" strike="noStrike" dirty="0">
                          <a:solidFill>
                            <a:srgbClr val="000000"/>
                          </a:solidFill>
                          <a:effectLst/>
                          <a:latin typeface="DengXian" panose="02010600030101010101" pitchFamily="2" charset="-122"/>
                          <a:ea typeface="DengXian" panose="02010600030101010101" pitchFamily="2" charset="-122"/>
                        </a:rPr>
                        <a:t>（万元）</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EF3"/>
                    </a:solidFill>
                  </a:tcPr>
                </a:tc>
                <a:tc>
                  <a:txBody>
                    <a:bodyPr/>
                    <a:lstStyle/>
                    <a:p>
                      <a:pPr algn="ctr" rtl="0" fontAlgn="ctr"/>
                      <a:r>
                        <a:rPr lang="en-US" altLang="zh-CN" sz="1000" b="1" i="1" u="none" strike="noStrike" dirty="0" smtClean="0">
                          <a:solidFill>
                            <a:srgbClr val="000000"/>
                          </a:solidFill>
                          <a:effectLst/>
                          <a:latin typeface="DengXian" panose="02010600030101010101" pitchFamily="2" charset="-122"/>
                          <a:ea typeface="DengXian" panose="02010600030101010101" pitchFamily="2" charset="-122"/>
                        </a:rPr>
                        <a:t>XX</a:t>
                      </a:r>
                      <a:r>
                        <a:rPr lang="zh-CN" altLang="en-US" sz="1000" b="1" i="1" u="none" strike="noStrike" dirty="0" smtClean="0">
                          <a:solidFill>
                            <a:srgbClr val="000000"/>
                          </a:solidFill>
                          <a:effectLst/>
                          <a:latin typeface="DengXian" panose="02010600030101010101" pitchFamily="2" charset="-122"/>
                          <a:ea typeface="DengXian" panose="02010600030101010101" pitchFamily="2" charset="-122"/>
                        </a:rPr>
                        <a:t>年预算（万元）</a:t>
                      </a:r>
                      <a:endParaRPr lang="zh-CN" altLang="en-US" sz="1000" b="1"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EF3"/>
                    </a:solidFill>
                  </a:tcPr>
                </a:tc>
                <a:tc>
                  <a:txBody>
                    <a:bodyPr/>
                    <a:lstStyle/>
                    <a:p>
                      <a:pPr algn="ctr" rtl="0" fontAlgn="ctr"/>
                      <a:r>
                        <a:rPr lang="en-US" altLang="zh-CN" sz="1000" b="1" i="1" u="none" strike="noStrike" dirty="0" smtClean="0">
                          <a:solidFill>
                            <a:srgbClr val="000000"/>
                          </a:solidFill>
                          <a:effectLst/>
                          <a:latin typeface="DengXian" panose="02010600030101010101" pitchFamily="2" charset="-122"/>
                          <a:ea typeface="DengXian" panose="02010600030101010101" pitchFamily="2" charset="-122"/>
                        </a:rPr>
                        <a:t>XX</a:t>
                      </a:r>
                      <a:r>
                        <a:rPr lang="zh-CN" altLang="en-US" sz="1000" b="1" i="1" u="none" strike="noStrike" dirty="0" smtClean="0">
                          <a:solidFill>
                            <a:srgbClr val="000000"/>
                          </a:solidFill>
                          <a:effectLst/>
                          <a:latin typeface="DengXian" panose="02010600030101010101" pitchFamily="2" charset="-122"/>
                          <a:ea typeface="DengXian" panose="02010600030101010101" pitchFamily="2" charset="-122"/>
                        </a:rPr>
                        <a:t>年预算（万元）</a:t>
                      </a:r>
                      <a:endParaRPr lang="zh-CN" altLang="en-US" sz="1000" b="1"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EF3"/>
                    </a:solidFill>
                  </a:tcPr>
                </a:tc>
                <a:tc>
                  <a:txBody>
                    <a:bodyPr/>
                    <a:lstStyle/>
                    <a:p>
                      <a:pPr algn="ctr" rtl="0" fontAlgn="ctr"/>
                      <a:r>
                        <a:rPr lang="en-US" altLang="zh-CN" sz="1000" b="1" i="1" u="none" strike="noStrike" dirty="0" smtClean="0">
                          <a:solidFill>
                            <a:srgbClr val="000000"/>
                          </a:solidFill>
                          <a:effectLst/>
                          <a:latin typeface="DengXian" panose="02010600030101010101" pitchFamily="2" charset="-122"/>
                          <a:ea typeface="DengXian" panose="02010600030101010101" pitchFamily="2" charset="-122"/>
                        </a:rPr>
                        <a:t>XX</a:t>
                      </a:r>
                      <a:r>
                        <a:rPr lang="zh-CN" altLang="en-US" sz="1000" b="1" i="1" u="none" strike="noStrike" dirty="0" smtClean="0">
                          <a:solidFill>
                            <a:srgbClr val="000000"/>
                          </a:solidFill>
                          <a:effectLst/>
                          <a:latin typeface="DengXian" panose="02010600030101010101" pitchFamily="2" charset="-122"/>
                          <a:ea typeface="DengXian" panose="02010600030101010101" pitchFamily="2" charset="-122"/>
                        </a:rPr>
                        <a:t>年预算（万元）</a:t>
                      </a:r>
                      <a:endParaRPr lang="zh-CN" altLang="en-US" sz="1000" b="1"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EF3"/>
                    </a:solidFill>
                  </a:tcPr>
                </a:tc>
                <a:tc>
                  <a:txBody>
                    <a:bodyPr/>
                    <a:lstStyle/>
                    <a:p>
                      <a:pPr algn="ctr" rtl="0" fontAlgn="ctr"/>
                      <a:r>
                        <a:rPr lang="zh-CN" altLang="en-US" sz="1000" b="1" i="1" u="none" strike="noStrike" dirty="0">
                          <a:solidFill>
                            <a:srgbClr val="000000"/>
                          </a:solidFill>
                          <a:effectLst/>
                          <a:latin typeface="DengXian" panose="02010600030101010101" pitchFamily="2" charset="-122"/>
                          <a:ea typeface="DengXian" panose="02010600030101010101" pitchFamily="2" charset="-122"/>
                        </a:rPr>
                        <a:t>备注</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AEEF3"/>
                    </a:solidFill>
                  </a:tcPr>
                </a:tc>
                <a:extLst>
                  <a:ext uri="{0D108BD9-81ED-4DB2-BD59-A6C34878D82A}">
                    <a16:rowId xmlns:a16="http://schemas.microsoft.com/office/drawing/2014/main" val="4070629388"/>
                  </a:ext>
                </a:extLst>
              </a:tr>
              <a:tr h="181849">
                <a:tc>
                  <a:txBody>
                    <a:bodyPr/>
                    <a:lstStyle/>
                    <a:p>
                      <a:pPr algn="l" fontAlgn="ct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人工</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1"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1"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1"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1"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1" i="1" u="none" strike="noStrike" dirty="0">
                        <a:solidFill>
                          <a:srgbClr val="FF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57320315"/>
                  </a:ext>
                </a:extLst>
              </a:tr>
              <a:tr h="181849">
                <a:tc>
                  <a:txBody>
                    <a:bodyPr/>
                    <a:lstStyle/>
                    <a:p>
                      <a:pPr algn="l" fontAlgn="ct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直接投入</a:t>
                      </a:r>
                      <a:r>
                        <a:rPr lang="en-US" altLang="zh-CN" sz="900" b="0" i="1" u="none" strike="noStrike" dirty="0">
                          <a:solidFill>
                            <a:srgbClr val="000000"/>
                          </a:solidFill>
                          <a:effectLst/>
                          <a:latin typeface="微软雅黑" panose="020B0503020204020204" pitchFamily="34" charset="-122"/>
                          <a:ea typeface="微软雅黑" panose="020B0503020204020204" pitchFamily="34" charset="-122"/>
                        </a:rPr>
                        <a:t>-</a:t>
                      </a: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动力能源</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DengXian" panose="02010600030101010101" pitchFamily="2" charset="-122"/>
                        </a:rPr>
                        <a:t>请备注费用组成</a:t>
                      </a:r>
                      <a:endParaRPr lang="zh-CN" altLang="en-US" sz="1000" b="1" i="1" u="none" strike="noStrike" dirty="0">
                        <a:solidFill>
                          <a:srgbClr val="FF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0669772"/>
                  </a:ext>
                </a:extLst>
              </a:tr>
              <a:tr h="181849">
                <a:tc>
                  <a:txBody>
                    <a:bodyPr/>
                    <a:lstStyle/>
                    <a:p>
                      <a:pPr algn="l" fontAlgn="ct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直接投入</a:t>
                      </a:r>
                      <a:r>
                        <a:rPr lang="en-US" altLang="zh-CN" sz="900" b="0" i="1" u="none" strike="noStrike" dirty="0">
                          <a:solidFill>
                            <a:srgbClr val="000000"/>
                          </a:solidFill>
                          <a:effectLst/>
                          <a:latin typeface="微软雅黑" panose="020B0503020204020204" pitchFamily="34" charset="-122"/>
                          <a:ea typeface="微软雅黑" panose="020B0503020204020204" pitchFamily="34" charset="-122"/>
                        </a:rPr>
                        <a:t>-</a:t>
                      </a: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材料费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20476078"/>
                  </a:ext>
                </a:extLst>
              </a:tr>
              <a:tr h="181849">
                <a:tc>
                  <a:txBody>
                    <a:bodyPr/>
                    <a:lstStyle/>
                    <a:p>
                      <a:pPr algn="l" fontAlgn="ct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直接投入</a:t>
                      </a:r>
                      <a:r>
                        <a:rPr lang="en-US" altLang="zh-CN" sz="900" b="0" i="1" u="none" strike="noStrike" dirty="0">
                          <a:solidFill>
                            <a:srgbClr val="000000"/>
                          </a:solidFill>
                          <a:effectLst/>
                          <a:latin typeface="微软雅黑" panose="020B0503020204020204" pitchFamily="34" charset="-122"/>
                          <a:ea typeface="微软雅黑" panose="020B0503020204020204" pitchFamily="34" charset="-122"/>
                        </a:rPr>
                        <a:t>-</a:t>
                      </a: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试验试制费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3376655"/>
                  </a:ext>
                </a:extLst>
              </a:tr>
              <a:tr h="181849">
                <a:tc>
                  <a:txBody>
                    <a:bodyPr/>
                    <a:lstStyle/>
                    <a:p>
                      <a:pPr algn="l" fontAlgn="ct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直接投入</a:t>
                      </a:r>
                      <a:r>
                        <a:rPr lang="en-US" altLang="zh-CN" sz="900" b="0" i="1" u="none" strike="noStrike" dirty="0">
                          <a:solidFill>
                            <a:srgbClr val="000000"/>
                          </a:solidFill>
                          <a:effectLst/>
                          <a:latin typeface="微软雅黑" panose="020B0503020204020204" pitchFamily="34" charset="-122"/>
                          <a:ea typeface="微软雅黑" panose="020B0503020204020204" pitchFamily="34" charset="-122"/>
                        </a:rPr>
                        <a:t>-</a:t>
                      </a: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修理费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88682718"/>
                  </a:ext>
                </a:extLst>
              </a:tr>
              <a:tr h="181849">
                <a:tc>
                  <a:txBody>
                    <a:bodyPr/>
                    <a:lstStyle/>
                    <a:p>
                      <a:pPr algn="l" fontAlgn="ct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直接投入</a:t>
                      </a:r>
                      <a:r>
                        <a:rPr lang="en-US" altLang="zh-CN" sz="900" b="0" i="1" u="none" strike="noStrike" dirty="0">
                          <a:solidFill>
                            <a:srgbClr val="000000"/>
                          </a:solidFill>
                          <a:effectLst/>
                          <a:latin typeface="微软雅黑" panose="020B0503020204020204" pitchFamily="34" charset="-122"/>
                          <a:ea typeface="微软雅黑" panose="020B0503020204020204" pitchFamily="34" charset="-122"/>
                        </a:rPr>
                        <a:t>-</a:t>
                      </a: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租赁费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2732994"/>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技术引进费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6334144"/>
                  </a:ext>
                </a:extLst>
              </a:tr>
              <a:tr h="181849">
                <a:tc>
                  <a:txBody>
                    <a:bodyPr/>
                    <a:lstStyle/>
                    <a:p>
                      <a:pPr algn="l" fontAlgn="ct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技术服务费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51770567"/>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固定资产折旧</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38013784"/>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无形资产摊销</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7645179"/>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评鉴费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20240716"/>
                  </a:ext>
                </a:extLst>
              </a:tr>
              <a:tr h="181849">
                <a:tc>
                  <a:txBody>
                    <a:bodyPr/>
                    <a:lstStyle/>
                    <a:p>
                      <a:pPr algn="l" fontAlgn="ct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差旅费</a:t>
                      </a:r>
                      <a:r>
                        <a:rPr lang="en-US" altLang="zh-CN" sz="900" b="0" i="1" u="none" strike="noStrike" dirty="0">
                          <a:solidFill>
                            <a:srgbClr val="000000"/>
                          </a:solidFill>
                          <a:effectLst/>
                          <a:latin typeface="微软雅黑" panose="020B0503020204020204" pitchFamily="34" charset="-122"/>
                          <a:ea typeface="微软雅黑" panose="020B0503020204020204" pitchFamily="34" charset="-122"/>
                        </a:rPr>
                        <a:t>-</a:t>
                      </a:r>
                      <a:r>
                        <a:rPr lang="zh-CN" altLang="en-US" sz="900" b="0" i="1" u="none" strike="noStrike" dirty="0">
                          <a:solidFill>
                            <a:srgbClr val="000000"/>
                          </a:solidFill>
                          <a:effectLst/>
                          <a:latin typeface="微软雅黑" panose="020B0503020204020204" pitchFamily="34" charset="-122"/>
                          <a:ea typeface="微软雅黑" panose="020B0503020204020204" pitchFamily="34" charset="-122"/>
                        </a:rPr>
                        <a:t>国内</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64445037"/>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差旅费</a:t>
                      </a:r>
                      <a:r>
                        <a:rPr lang="en-US" altLang="zh-CN" sz="900" b="0" i="1" u="none" strike="noStrike">
                          <a:solidFill>
                            <a:srgbClr val="000000"/>
                          </a:solidFill>
                          <a:effectLst/>
                          <a:latin typeface="微软雅黑" panose="020B0503020204020204" pitchFamily="34" charset="-122"/>
                          <a:ea typeface="微软雅黑" panose="020B0503020204020204" pitchFamily="34" charset="-122"/>
                        </a:rPr>
                        <a:t>-</a:t>
                      </a: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国外</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42053133"/>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会议费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00" b="0" i="1" u="none" strike="noStrike" dirty="0">
                          <a:solidFill>
                            <a:srgbClr val="000000"/>
                          </a:solidFill>
                          <a:effectLst/>
                          <a:latin typeface="Arial" panose="020B0604020202020204" pitchFamily="34" charset="0"/>
                          <a:ea typeface="等线"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000" b="0" i="1" u="none" strike="noStrike" dirty="0">
                        <a:solidFill>
                          <a:srgbClr val="000000"/>
                        </a:solidFill>
                        <a:effectLst/>
                        <a:latin typeface="Arial" panose="020B0604020202020204" pitchFamily="34" charset="0"/>
                        <a:ea typeface="等线"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000" b="0" i="1" u="none" strike="noStrike" dirty="0">
                        <a:solidFill>
                          <a:srgbClr val="000000"/>
                        </a:solidFill>
                        <a:effectLst/>
                        <a:latin typeface="Arial" panose="020B0604020202020204" pitchFamily="34" charset="0"/>
                        <a:ea typeface="等线"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000" b="0" i="1" u="none" strike="noStrike" dirty="0">
                        <a:solidFill>
                          <a:srgbClr val="000000"/>
                        </a:solidFill>
                        <a:effectLst/>
                        <a:latin typeface="Arial" panose="020B0604020202020204" pitchFamily="34" charset="0"/>
                        <a:ea typeface="等线"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000" b="0" i="1" u="none" strike="noStrike" dirty="0">
                          <a:solidFill>
                            <a:srgbClr val="000000"/>
                          </a:solidFill>
                          <a:effectLst/>
                          <a:latin typeface="Arial" panose="020B0604020202020204" pitchFamily="34" charset="0"/>
                          <a:ea typeface="等线"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Arial" panose="020B0604020202020204" pitchFamily="34" charset="0"/>
                        <a:ea typeface="等线"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34855022"/>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车辆使用费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90584257"/>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其他费用</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98136076"/>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产学研</a:t>
                      </a:r>
                      <a:r>
                        <a:rPr lang="en-US" altLang="zh-CN" sz="900" b="0" i="1" u="none" strike="noStrike">
                          <a:solidFill>
                            <a:srgbClr val="000000"/>
                          </a:solidFill>
                          <a:effectLst/>
                          <a:latin typeface="微软雅黑" panose="020B0503020204020204" pitchFamily="34" charset="-122"/>
                          <a:ea typeface="微软雅黑" panose="020B0503020204020204" pitchFamily="34" charset="-122"/>
                        </a:rPr>
                        <a:t>-</a:t>
                      </a: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对科研院所和高校支出</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1246182"/>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软件</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94445225"/>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外部支持费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18303625"/>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设计费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18990460"/>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文献检索费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644799"/>
                  </a:ext>
                </a:extLst>
              </a:tr>
              <a:tr h="181849">
                <a:tc>
                  <a:txBody>
                    <a:bodyPr/>
                    <a:lstStyle/>
                    <a:p>
                      <a:pPr algn="l" fontAlgn="ctr"/>
                      <a:r>
                        <a:rPr lang="zh-CN" altLang="en-US" sz="900" b="0" i="1" u="none" strike="noStrike">
                          <a:solidFill>
                            <a:srgbClr val="000000"/>
                          </a:solidFill>
                          <a:effectLst/>
                          <a:latin typeface="微软雅黑" panose="020B0503020204020204" pitchFamily="34" charset="-122"/>
                          <a:ea typeface="微软雅黑" panose="020B0503020204020204" pitchFamily="34" charset="-122"/>
                        </a:rPr>
                        <a:t>专利申请维护费</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zh-CN" altLang="en-US" sz="1000" b="0" i="1" u="none" strike="noStrike" dirty="0">
                          <a:solidFill>
                            <a:srgbClr val="000000"/>
                          </a:solidFill>
                          <a:effectLst/>
                          <a:latin typeface="等线" panose="02010600030101010101" pitchFamily="2" charset="-122"/>
                          <a:ea typeface="等线" panose="02010600030101010101" pitchFamily="2" charset="-122"/>
                        </a:rPr>
                        <a:t>　</a:t>
                      </a:r>
                      <a:r>
                        <a:rPr lang="zh-CN" altLang="en-US" sz="1000" b="1" i="1" u="none" strike="noStrike" dirty="0" smtClean="0">
                          <a:solidFill>
                            <a:srgbClr val="FF0000"/>
                          </a:solidFill>
                          <a:effectLst/>
                          <a:latin typeface="DengXian" panose="02010600030101010101" pitchFamily="2" charset="-122"/>
                          <a:ea typeface="+mn-ea"/>
                        </a:rPr>
                        <a:t>请备注费用组成</a:t>
                      </a:r>
                      <a:endParaRPr lang="zh-CN" altLang="en-US" sz="1000" b="0" i="1" u="none" strike="noStrike" dirty="0">
                        <a:solidFill>
                          <a:srgbClr val="000000"/>
                        </a:solidFill>
                        <a:effectLst/>
                        <a:latin typeface="等线" panose="02010600030101010101" pitchFamily="2" charset="-122"/>
                        <a:ea typeface="等线" panose="02010600030101010101" pitchFamily="2" charset="-122"/>
                      </a:endParaRPr>
                    </a:p>
                  </a:txBody>
                  <a:tcPr marL="0" marR="0" marT="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77784430"/>
                  </a:ext>
                </a:extLst>
              </a:tr>
              <a:tr h="181849">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汇总</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c>
                  <a:txBody>
                    <a:bodyPr/>
                    <a:lstStyle/>
                    <a:p>
                      <a:pPr algn="ctr"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c>
                  <a:txBody>
                    <a:bodyPr/>
                    <a:lstStyle/>
                    <a:p>
                      <a:pPr algn="ctr" rtl="0" fontAlgn="ctr"/>
                      <a:endParaRPr lang="zh-CN" altLang="en-US" sz="1000" b="0" i="1" u="none" strike="noStrike" dirty="0">
                        <a:solidFill>
                          <a:srgbClr val="000000"/>
                        </a:solidFill>
                        <a:effectLst/>
                        <a:latin typeface="DengXian" panose="02010600030101010101" pitchFamily="2" charset="-122"/>
                        <a:ea typeface="DengXian" panose="02010600030101010101" pitchFamily="2" charset="-122"/>
                      </a:endParaRPr>
                    </a:p>
                  </a:txBody>
                  <a:tcPr marL="0" marR="0" marT="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tc>
                  <a:txBody>
                    <a:bodyPr/>
                    <a:lstStyle/>
                    <a:p>
                      <a:pPr algn="l" rtl="0" fontAlgn="ctr"/>
                      <a:r>
                        <a:rPr lang="zh-CN" altLang="en-US" sz="1000" b="0" i="1" u="none" strike="noStrike" dirty="0">
                          <a:solidFill>
                            <a:srgbClr val="000000"/>
                          </a:solidFill>
                          <a:effectLst/>
                          <a:latin typeface="DengXian" panose="02010600030101010101" pitchFamily="2" charset="-122"/>
                          <a:ea typeface="DengXian" panose="02010600030101010101" pitchFamily="2" charset="-122"/>
                        </a:rPr>
                        <a:t>　</a:t>
                      </a:r>
                    </a:p>
                  </a:txBody>
                  <a:tcPr marL="0" marR="0" marT="0" marB="0" anchor="ctr">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B8CCE4"/>
                    </a:solidFill>
                  </a:tcPr>
                </a:tc>
                <a:extLst>
                  <a:ext uri="{0D108BD9-81ED-4DB2-BD59-A6C34878D82A}">
                    <a16:rowId xmlns:a16="http://schemas.microsoft.com/office/drawing/2014/main" val="1176349814"/>
                  </a:ext>
                </a:extLst>
              </a:tr>
            </a:tbl>
          </a:graphicData>
        </a:graphic>
      </p:graphicFrame>
      <p:sp>
        <p:nvSpPr>
          <p:cNvPr id="8" name="文本框 7"/>
          <p:cNvSpPr txBox="1"/>
          <p:nvPr/>
        </p:nvSpPr>
        <p:spPr>
          <a:xfrm>
            <a:off x="850860" y="1400149"/>
            <a:ext cx="7309166" cy="369332"/>
          </a:xfrm>
          <a:prstGeom prst="rect">
            <a:avLst/>
          </a:prstGeom>
          <a:noFill/>
        </p:spPr>
        <p:txBody>
          <a:bodyPr wrap="square" rtlCol="0">
            <a:spAutoFit/>
          </a:bodyPr>
          <a:lstStyle/>
          <a:p>
            <a:r>
              <a:rPr lang="zh-CN" altLang="en-US" b="1" i="1" dirty="0" smtClean="0">
                <a:solidFill>
                  <a:srgbClr val="FF0000"/>
                </a:solidFill>
                <a:latin typeface="DengXian" panose="02010600030101010101" pitchFamily="2" charset="-122"/>
              </a:rPr>
              <a:t>请</a:t>
            </a:r>
            <a:r>
              <a:rPr lang="zh-CN" altLang="en-US" b="1" i="1" dirty="0">
                <a:solidFill>
                  <a:srgbClr val="FF0000"/>
                </a:solidFill>
                <a:latin typeface="DengXian" panose="02010600030101010101" pitchFamily="2" charset="-122"/>
              </a:rPr>
              <a:t>根据项目实际情况进行类目</a:t>
            </a:r>
            <a:r>
              <a:rPr lang="zh-CN" altLang="en-US" b="1" i="1" dirty="0" smtClean="0">
                <a:solidFill>
                  <a:srgbClr val="FF0000"/>
                </a:solidFill>
                <a:latin typeface="DengXian" panose="02010600030101010101" pitchFamily="2" charset="-122"/>
              </a:rPr>
              <a:t>删减</a:t>
            </a:r>
            <a:endParaRPr lang="zh-CN" altLang="en-US" b="1" i="1" dirty="0">
              <a:solidFill>
                <a:srgbClr val="FF0000"/>
              </a:solidFill>
              <a:latin typeface="DengXian" panose="02010600030101010101" pitchFamily="2" charset="-122"/>
            </a:endParaRPr>
          </a:p>
        </p:txBody>
      </p:sp>
    </p:spTree>
    <p:extLst>
      <p:ext uri="{BB962C8B-B14F-4D97-AF65-F5344CB8AC3E}">
        <p14:creationId xmlns:p14="http://schemas.microsoft.com/office/powerpoint/2010/main" val="99148384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72411" y="584718"/>
            <a:ext cx="8919493" cy="584775"/>
          </a:xfrm>
          <a:prstGeom prst="rect">
            <a:avLst/>
          </a:prstGeom>
          <a:noFill/>
        </p:spPr>
        <p:txBody>
          <a:bodyPr wrap="square" rtlCol="0">
            <a:spAutoFit/>
          </a:bodyPr>
          <a:lstStyle/>
          <a:p>
            <a:r>
              <a:rPr lang="zh-CN" altLang="zh-CN" sz="3200" dirty="0" smtClean="0">
                <a:solidFill>
                  <a:srgbClr val="0093CA"/>
                </a:solidFill>
                <a:latin typeface="微软雅黑" panose="020B0503020204020204" pitchFamily="34" charset="-122"/>
                <a:ea typeface="微软雅黑" panose="020B0503020204020204" pitchFamily="34" charset="-122"/>
              </a:rPr>
              <a:t>资产</a:t>
            </a:r>
            <a:r>
              <a:rPr lang="zh-CN" altLang="zh-CN" sz="3200" dirty="0">
                <a:solidFill>
                  <a:srgbClr val="0093CA"/>
                </a:solidFill>
                <a:latin typeface="微软雅黑" panose="020B0503020204020204" pitchFamily="34" charset="-122"/>
                <a:ea typeface="微软雅黑" panose="020B0503020204020204" pitchFamily="34" charset="-122"/>
              </a:rPr>
              <a:t>类预算投资必要性说明</a:t>
            </a:r>
            <a:endParaRPr lang="zh-CN" altLang="en-US" sz="3200" dirty="0">
              <a:solidFill>
                <a:srgbClr val="0093CA"/>
              </a:solidFill>
              <a:latin typeface="微软雅黑" panose="020B0503020204020204" pitchFamily="34" charset="-122"/>
              <a:ea typeface="微软雅黑" panose="020B0503020204020204" pitchFamily="34" charset="-122"/>
            </a:endParaRPr>
          </a:p>
        </p:txBody>
      </p:sp>
      <p:sp>
        <p:nvSpPr>
          <p:cNvPr id="3" name="矩形 2"/>
          <p:cNvSpPr/>
          <p:nvPr/>
        </p:nvSpPr>
        <p:spPr>
          <a:xfrm>
            <a:off x="1377414" y="2300384"/>
            <a:ext cx="9167684" cy="1938992"/>
          </a:xfrm>
          <a:prstGeom prst="rect">
            <a:avLst/>
          </a:prstGeom>
        </p:spPr>
        <p:txBody>
          <a:bodyPr wrap="square">
            <a:spAutoFit/>
          </a:bodyPr>
          <a:lstStyle/>
          <a:p>
            <a:pPr lvl="0">
              <a:lnSpc>
                <a:spcPct val="150000"/>
              </a:lnSpc>
              <a:defRPr/>
            </a:pPr>
            <a:r>
              <a:rPr lang="zh-CN" altLang="en-US" sz="2000" i="1" kern="100" dirty="0" smtClean="0">
                <a:solidFill>
                  <a:srgbClr val="FF0000"/>
                </a:solidFill>
                <a:latin typeface="Times New Roman" panose="02020603050405020304" pitchFamily="18" charset="0"/>
                <a:cs typeface="Times New Roman" panose="02020603050405020304" pitchFamily="18" charset="0"/>
              </a:rPr>
              <a:t>描述：</a:t>
            </a:r>
            <a:endParaRPr lang="en-US" altLang="zh-CN" sz="2000" i="1" kern="100" dirty="0" smtClean="0">
              <a:solidFill>
                <a:srgbClr val="FF0000"/>
              </a:solidFill>
              <a:latin typeface="Times New Roman" panose="02020603050405020304" pitchFamily="18" charset="0"/>
              <a:cs typeface="Times New Roman" panose="02020603050405020304" pitchFamily="18" charset="0"/>
            </a:endParaRPr>
          </a:p>
          <a:p>
            <a:pPr marL="342900" lvl="0" indent="-342900">
              <a:lnSpc>
                <a:spcPct val="150000"/>
              </a:lnSpc>
              <a:buFont typeface="Arial" panose="020B0604020202020204" pitchFamily="34" charset="0"/>
              <a:buChar char="•"/>
              <a:defRPr/>
            </a:pPr>
            <a:r>
              <a:rPr lang="zh-CN" altLang="en-US" sz="2000" i="1" kern="100" dirty="0" smtClean="0">
                <a:solidFill>
                  <a:srgbClr val="FF0000"/>
                </a:solidFill>
                <a:latin typeface="Times New Roman" panose="02020603050405020304" pitchFamily="18" charset="0"/>
                <a:cs typeface="Times New Roman" panose="02020603050405020304" pitchFamily="18" charset="0"/>
              </a:rPr>
              <a:t>项目涉及的资产投资是</a:t>
            </a:r>
            <a:r>
              <a:rPr lang="zh-CN" altLang="en-US" sz="2000" b="1" i="1" kern="100" dirty="0" smtClean="0">
                <a:solidFill>
                  <a:srgbClr val="FF0000"/>
                </a:solidFill>
                <a:latin typeface="Times New Roman" panose="02020603050405020304" pitchFamily="18" charset="0"/>
                <a:cs typeface="Times New Roman" panose="02020603050405020304" pitchFamily="18" charset="0"/>
              </a:rPr>
              <a:t>固定资产</a:t>
            </a:r>
            <a:r>
              <a:rPr lang="zh-CN" altLang="en-US" sz="2000" i="1" kern="100" dirty="0" smtClean="0">
                <a:solidFill>
                  <a:srgbClr val="FF0000"/>
                </a:solidFill>
                <a:latin typeface="Times New Roman" panose="02020603050405020304" pitchFamily="18" charset="0"/>
                <a:cs typeface="Times New Roman" panose="02020603050405020304" pitchFamily="18" charset="0"/>
              </a:rPr>
              <a:t>还是</a:t>
            </a:r>
            <a:r>
              <a:rPr lang="zh-CN" altLang="en-US" sz="2000" b="1" i="1" kern="100" dirty="0" smtClean="0">
                <a:solidFill>
                  <a:srgbClr val="FF0000"/>
                </a:solidFill>
                <a:latin typeface="Times New Roman" panose="02020603050405020304" pitchFamily="18" charset="0"/>
                <a:cs typeface="Times New Roman" panose="02020603050405020304" pitchFamily="18" charset="0"/>
              </a:rPr>
              <a:t>无形资产</a:t>
            </a:r>
            <a:r>
              <a:rPr lang="zh-CN" altLang="en-US" sz="2000" i="1" kern="100" dirty="0" smtClean="0">
                <a:solidFill>
                  <a:srgbClr val="FF0000"/>
                </a:solidFill>
                <a:latin typeface="Times New Roman" panose="02020603050405020304" pitchFamily="18" charset="0"/>
                <a:cs typeface="Times New Roman" panose="02020603050405020304" pitchFamily="18" charset="0"/>
              </a:rPr>
              <a:t>？</a:t>
            </a:r>
            <a:endParaRPr lang="en-US" altLang="zh-CN" sz="2000" i="1" kern="100" dirty="0" smtClean="0">
              <a:solidFill>
                <a:srgbClr val="FF0000"/>
              </a:solidFill>
              <a:latin typeface="Times New Roman" panose="02020603050405020304" pitchFamily="18" charset="0"/>
              <a:cs typeface="Times New Roman" panose="02020603050405020304" pitchFamily="18" charset="0"/>
            </a:endParaRPr>
          </a:p>
          <a:p>
            <a:pPr marL="342900" lvl="0" indent="-342900">
              <a:lnSpc>
                <a:spcPct val="150000"/>
              </a:lnSpc>
              <a:buFont typeface="Arial" panose="020B0604020202020204" pitchFamily="34" charset="0"/>
              <a:buChar char="•"/>
              <a:defRPr/>
            </a:pPr>
            <a:r>
              <a:rPr lang="zh-CN" altLang="en-US" sz="2000" i="1" kern="100" dirty="0" smtClean="0">
                <a:solidFill>
                  <a:srgbClr val="FF0000"/>
                </a:solidFill>
                <a:latin typeface="Times New Roman" panose="02020603050405020304" pitchFamily="18" charset="0"/>
                <a:cs typeface="Times New Roman" panose="02020603050405020304" pitchFamily="18" charset="0"/>
              </a:rPr>
              <a:t>为什么需要资产预算，说明其必要性？</a:t>
            </a:r>
            <a:endParaRPr lang="en-US" altLang="zh-CN" sz="2000" i="1" kern="100" dirty="0" smtClean="0">
              <a:solidFill>
                <a:srgbClr val="FF0000"/>
              </a:solidFill>
              <a:latin typeface="Times New Roman" panose="02020603050405020304" pitchFamily="18" charset="0"/>
              <a:cs typeface="Times New Roman" panose="02020603050405020304" pitchFamily="18" charset="0"/>
            </a:endParaRPr>
          </a:p>
          <a:p>
            <a:pPr marL="342900" lvl="0" indent="-342900">
              <a:lnSpc>
                <a:spcPct val="150000"/>
              </a:lnSpc>
              <a:buFont typeface="Arial" panose="020B0604020202020204" pitchFamily="34" charset="0"/>
              <a:buChar char="•"/>
              <a:defRPr/>
            </a:pPr>
            <a:r>
              <a:rPr lang="zh-CN" altLang="en-US" sz="2000" i="1" kern="100" dirty="0">
                <a:solidFill>
                  <a:srgbClr val="FF0000"/>
                </a:solidFill>
                <a:latin typeface="Times New Roman" panose="02020603050405020304" pitchFamily="18" charset="0"/>
                <a:cs typeface="Times New Roman" panose="02020603050405020304" pitchFamily="18" charset="0"/>
              </a:rPr>
              <a:t>具体</a:t>
            </a:r>
            <a:r>
              <a:rPr lang="zh-CN" altLang="en-US" sz="2000" i="1" kern="100" dirty="0" smtClean="0">
                <a:solidFill>
                  <a:srgbClr val="FF0000"/>
                </a:solidFill>
                <a:latin typeface="Times New Roman" panose="02020603050405020304" pitchFamily="18" charset="0"/>
                <a:cs typeface="Times New Roman" panose="02020603050405020304" pitchFamily="18" charset="0"/>
              </a:rPr>
              <a:t>说明固定资产、无形资产分别指的是哪些？</a:t>
            </a:r>
            <a:endParaRPr lang="zh-CN" altLang="en-US" sz="2000" i="1" dirty="0">
              <a:solidFill>
                <a:srgbClr val="FF0000"/>
              </a:solidFill>
            </a:endParaRPr>
          </a:p>
        </p:txBody>
      </p:sp>
    </p:spTree>
    <p:extLst>
      <p:ext uri="{BB962C8B-B14F-4D97-AF65-F5344CB8AC3E}">
        <p14:creationId xmlns:p14="http://schemas.microsoft.com/office/powerpoint/2010/main" val="75983072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25954" y="584941"/>
            <a:ext cx="8417079"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项目风险和应对</a:t>
            </a:r>
            <a:endParaRPr lang="zh-CN" altLang="en-US" sz="3200" dirty="0">
              <a:solidFill>
                <a:srgbClr val="0093CA"/>
              </a:solidFill>
              <a:latin typeface="微软雅黑" panose="020B0503020204020204" pitchFamily="34" charset="-122"/>
              <a:ea typeface="微软雅黑" panose="020B0503020204020204" pitchFamily="34" charset="-122"/>
            </a:endParaRPr>
          </a:p>
        </p:txBody>
      </p:sp>
      <p:sp>
        <p:nvSpPr>
          <p:cNvPr id="3" name="任意形状 8"/>
          <p:cNvSpPr/>
          <p:nvPr/>
        </p:nvSpPr>
        <p:spPr>
          <a:xfrm>
            <a:off x="378941" y="337751"/>
            <a:ext cx="766118" cy="1079157"/>
          </a:xfrm>
          <a:custGeom>
            <a:avLst/>
            <a:gdLst>
              <a:gd name="connsiteX0" fmla="*/ 757881 w 766118"/>
              <a:gd name="connsiteY0" fmla="*/ 856735 h 1079157"/>
              <a:gd name="connsiteX1" fmla="*/ 766118 w 766118"/>
              <a:gd name="connsiteY1" fmla="*/ 1079157 h 1079157"/>
              <a:gd name="connsiteX2" fmla="*/ 0 w 766118"/>
              <a:gd name="connsiteY2" fmla="*/ 1079157 h 1079157"/>
              <a:gd name="connsiteX3" fmla="*/ 0 w 766118"/>
              <a:gd name="connsiteY3" fmla="*/ 0 h 1079157"/>
              <a:gd name="connsiteX4" fmla="*/ 757881 w 766118"/>
              <a:gd name="connsiteY4" fmla="*/ 8238 h 1079157"/>
              <a:gd name="connsiteX5" fmla="*/ 757881 w 766118"/>
              <a:gd name="connsiteY5" fmla="*/ 222422 h 1079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6118" h="1079157">
                <a:moveTo>
                  <a:pt x="757881" y="856735"/>
                </a:moveTo>
                <a:lnTo>
                  <a:pt x="766118" y="1079157"/>
                </a:lnTo>
                <a:lnTo>
                  <a:pt x="0" y="1079157"/>
                </a:lnTo>
                <a:lnTo>
                  <a:pt x="0" y="0"/>
                </a:lnTo>
                <a:lnTo>
                  <a:pt x="757881" y="8238"/>
                </a:lnTo>
                <a:lnTo>
                  <a:pt x="757881" y="222422"/>
                </a:lnTo>
              </a:path>
            </a:pathLst>
          </a:custGeom>
          <a:noFill/>
          <a:ln w="28575">
            <a:solidFill>
              <a:srgbClr val="0093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aphicFrame>
        <p:nvGraphicFramePr>
          <p:cNvPr id="6" name="表格 5"/>
          <p:cNvGraphicFramePr>
            <a:graphicFrameLocks noGrp="1"/>
          </p:cNvGraphicFramePr>
          <p:nvPr>
            <p:extLst>
              <p:ext uri="{D42A27DB-BD31-4B8C-83A1-F6EECF244321}">
                <p14:modId xmlns:p14="http://schemas.microsoft.com/office/powerpoint/2010/main" val="3756544304"/>
              </p:ext>
            </p:extLst>
          </p:nvPr>
        </p:nvGraphicFramePr>
        <p:xfrm>
          <a:off x="378941" y="1664098"/>
          <a:ext cx="11467315" cy="3268357"/>
        </p:xfrm>
        <a:graphic>
          <a:graphicData uri="http://schemas.openxmlformats.org/drawingml/2006/table">
            <a:tbl>
              <a:tblPr/>
              <a:tblGrid>
                <a:gridCol w="532676">
                  <a:extLst>
                    <a:ext uri="{9D8B030D-6E8A-4147-A177-3AD203B41FA5}">
                      <a16:colId xmlns:a16="http://schemas.microsoft.com/office/drawing/2014/main" val="20001"/>
                    </a:ext>
                  </a:extLst>
                </a:gridCol>
                <a:gridCol w="2552792">
                  <a:extLst>
                    <a:ext uri="{9D8B030D-6E8A-4147-A177-3AD203B41FA5}">
                      <a16:colId xmlns:a16="http://schemas.microsoft.com/office/drawing/2014/main" val="20002"/>
                    </a:ext>
                  </a:extLst>
                </a:gridCol>
                <a:gridCol w="1027969">
                  <a:extLst>
                    <a:ext uri="{9D8B030D-6E8A-4147-A177-3AD203B41FA5}">
                      <a16:colId xmlns:a16="http://schemas.microsoft.com/office/drawing/2014/main" val="20003"/>
                    </a:ext>
                  </a:extLst>
                </a:gridCol>
                <a:gridCol w="2709055">
                  <a:extLst>
                    <a:ext uri="{9D8B030D-6E8A-4147-A177-3AD203B41FA5}">
                      <a16:colId xmlns:a16="http://schemas.microsoft.com/office/drawing/2014/main" val="20004"/>
                    </a:ext>
                  </a:extLst>
                </a:gridCol>
                <a:gridCol w="2597660">
                  <a:extLst>
                    <a:ext uri="{9D8B030D-6E8A-4147-A177-3AD203B41FA5}">
                      <a16:colId xmlns:a16="http://schemas.microsoft.com/office/drawing/2014/main" val="20005"/>
                    </a:ext>
                  </a:extLst>
                </a:gridCol>
                <a:gridCol w="1129776">
                  <a:extLst>
                    <a:ext uri="{9D8B030D-6E8A-4147-A177-3AD203B41FA5}">
                      <a16:colId xmlns:a16="http://schemas.microsoft.com/office/drawing/2014/main" val="20006"/>
                    </a:ext>
                  </a:extLst>
                </a:gridCol>
                <a:gridCol w="917387">
                  <a:extLst>
                    <a:ext uri="{9D8B030D-6E8A-4147-A177-3AD203B41FA5}">
                      <a16:colId xmlns:a16="http://schemas.microsoft.com/office/drawing/2014/main" val="20007"/>
                    </a:ext>
                  </a:extLst>
                </a:gridCol>
              </a:tblGrid>
              <a:tr h="1040086">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编号</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风险描述</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风险等级</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风险影响</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应对措施</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责任人</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执行状态</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698612">
                <a:tc>
                  <a:txBody>
                    <a:bodyPr/>
                    <a:lstStyle/>
                    <a:p>
                      <a:pPr algn="ctr" fontAlgn="ct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1</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数据很难收集齐全，会随着新项目和新供应商的开发不断增加</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6100"/>
                          </a:solidFill>
                          <a:effectLst/>
                          <a:latin typeface="微软雅黑" panose="020B0503020204020204" pitchFamily="34" charset="-122"/>
                          <a:ea typeface="微软雅黑" panose="020B0503020204020204" pitchFamily="34" charset="-122"/>
                        </a:rPr>
                        <a:t>低风险</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数据不完备，数据库不能满足选型要求</a:t>
                      </a: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专人维护数据库，新增数据及时传递给维护人员</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400" b="0" i="0" u="none" strike="noStrike" dirty="0">
                        <a:solidFill>
                          <a:srgbClr val="0061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C6EFCE"/>
                    </a:solidFill>
                  </a:tcPr>
                </a:tc>
                <a:extLst>
                  <a:ext uri="{0D108BD9-81ED-4DB2-BD59-A6C34878D82A}">
                    <a16:rowId xmlns:a16="http://schemas.microsoft.com/office/drawing/2014/main" val="10001"/>
                  </a:ext>
                </a:extLst>
              </a:tr>
              <a:tr h="798139">
                <a:tc>
                  <a:txBody>
                    <a:bodyPr/>
                    <a:lstStyle/>
                    <a:p>
                      <a:pPr algn="ctr" fontAlgn="ct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2</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9C6500"/>
                          </a:solidFill>
                          <a:effectLst/>
                          <a:latin typeface="微软雅黑" panose="020B0503020204020204" pitchFamily="34" charset="-122"/>
                          <a:ea typeface="微软雅黑" panose="020B0503020204020204" pitchFamily="34" charset="-122"/>
                        </a:rPr>
                        <a:t>中风险</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tc>
                  <a:txBody>
                    <a:bodyPr/>
                    <a:lstStyle/>
                    <a:p>
                      <a:pPr algn="ctr" fontAlgn="ctr"/>
                      <a:r>
                        <a:rPr lang="zh-CN" altLang="en-US" sz="1400" b="0" i="0" u="none" strike="noStrike">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400" b="0" i="0" u="none" strike="noStrike">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400" b="0" i="0" u="none" strike="noStrike" dirty="0">
                        <a:solidFill>
                          <a:srgbClr val="9C6500"/>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EB9C"/>
                    </a:solidFill>
                  </a:tcPr>
                </a:tc>
                <a:extLst>
                  <a:ext uri="{0D108BD9-81ED-4DB2-BD59-A6C34878D82A}">
                    <a16:rowId xmlns:a16="http://schemas.microsoft.com/office/drawing/2014/main" val="10002"/>
                  </a:ext>
                </a:extLst>
              </a:tr>
              <a:tr h="698612">
                <a:tc>
                  <a:txBody>
                    <a:bodyPr/>
                    <a:lstStyle/>
                    <a:p>
                      <a:pPr algn="ctr" fontAlgn="ctr"/>
                      <a:r>
                        <a:rPr lang="en-US" altLang="zh-CN" sz="1400" b="0" i="0" u="none" strike="noStrike">
                          <a:solidFill>
                            <a:srgbClr val="000000"/>
                          </a:solidFill>
                          <a:effectLst/>
                          <a:latin typeface="微软雅黑" panose="020B0503020204020204" pitchFamily="34" charset="-122"/>
                          <a:ea typeface="微软雅黑" panose="020B0503020204020204" pitchFamily="34" charset="-122"/>
                        </a:rPr>
                        <a:t>3</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9C0006"/>
                          </a:solidFill>
                          <a:effectLst/>
                          <a:latin typeface="微软雅黑" panose="020B0503020204020204" pitchFamily="34" charset="-122"/>
                          <a:ea typeface="微软雅黑" panose="020B0503020204020204" pitchFamily="34" charset="-122"/>
                        </a:rPr>
                        <a:t>高风险</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400" b="0" i="0" u="none" strike="noStrike">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a:solidFill>
                            <a:srgbClr val="000000"/>
                          </a:solidFill>
                          <a:effectLst/>
                          <a:latin typeface="微软雅黑" panose="020B0503020204020204" pitchFamily="34" charset="-122"/>
                          <a:ea typeface="微软雅黑" panose="020B0503020204020204" pitchFamily="34" charset="-122"/>
                        </a:rPr>
                        <a:t>　</a:t>
                      </a: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en-US" sz="1400" b="0" i="0" u="none" strike="noStrike" dirty="0">
                        <a:solidFill>
                          <a:srgbClr val="9C0006"/>
                        </a:solidFill>
                        <a:effectLst/>
                        <a:latin typeface="微软雅黑" panose="020B0503020204020204" pitchFamily="34" charset="-122"/>
                        <a:ea typeface="微软雅黑" panose="020B0503020204020204" pitchFamily="34" charset="-122"/>
                      </a:endParaRPr>
                    </a:p>
                  </a:txBody>
                  <a:tcPr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C7CE"/>
                    </a:solidFill>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19134449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25954" y="584941"/>
            <a:ext cx="6293945"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项目立项评审要点</a:t>
            </a:r>
            <a:endParaRPr lang="zh-CN" altLang="en-US" sz="3200" dirty="0">
              <a:solidFill>
                <a:srgbClr val="0093CA"/>
              </a:solidFill>
              <a:latin typeface="微软雅黑" panose="020B0503020204020204" pitchFamily="34" charset="-122"/>
              <a:ea typeface="微软雅黑" panose="020B0503020204020204" pitchFamily="34" charset="-122"/>
            </a:endParaRPr>
          </a:p>
        </p:txBody>
      </p:sp>
      <p:sp>
        <p:nvSpPr>
          <p:cNvPr id="4" name="矩形 3"/>
          <p:cNvSpPr/>
          <p:nvPr/>
        </p:nvSpPr>
        <p:spPr>
          <a:xfrm>
            <a:off x="1713771" y="1949289"/>
            <a:ext cx="8093906" cy="3000821"/>
          </a:xfrm>
          <a:prstGeom prst="rect">
            <a:avLst/>
          </a:prstGeom>
        </p:spPr>
        <p:txBody>
          <a:bodyPr wrap="square">
            <a:spAutoFit/>
          </a:bodyPr>
          <a:lstStyle/>
          <a:p>
            <a:pPr marL="342900" lvl="0" indent="-342900" algn="just">
              <a:lnSpc>
                <a:spcPct val="150000"/>
              </a:lnSpc>
              <a:spcAft>
                <a:spcPts val="0"/>
              </a:spcAft>
              <a:buFont typeface="宋体" panose="02010600030101010101" pitchFamily="2" charset="-122"/>
              <a:buChar char="‐"/>
              <a:tabLst>
                <a:tab pos="457200" algn="l"/>
              </a:tabLst>
            </a:pPr>
            <a:r>
              <a:rPr lang="zh-CN" altLang="zh-CN" dirty="0" smtClean="0">
                <a:latin typeface="微软雅黑" panose="020B0503020204020204" pitchFamily="34" charset="-122"/>
                <a:ea typeface="微软雅黑" panose="020B0503020204020204" pitchFamily="34" charset="-122"/>
              </a:rPr>
              <a:t>在</a:t>
            </a:r>
            <a:r>
              <a:rPr lang="zh-CN" altLang="en-US" dirty="0" smtClean="0">
                <a:latin typeface="微软雅黑" panose="020B0503020204020204" pitchFamily="34" charset="-122"/>
                <a:ea typeface="微软雅黑" panose="020B0503020204020204" pitchFamily="34" charset="-122"/>
              </a:rPr>
              <a:t>数字化规划</a:t>
            </a:r>
            <a:r>
              <a:rPr lang="zh-CN" altLang="zh-CN" dirty="0" smtClean="0">
                <a:latin typeface="微软雅黑" panose="020B0503020204020204" pitchFamily="34" charset="-122"/>
                <a:ea typeface="微软雅黑" panose="020B0503020204020204" pitchFamily="34" charset="-122"/>
              </a:rPr>
              <a:t>路线图</a:t>
            </a:r>
            <a:r>
              <a:rPr lang="zh-CN" altLang="zh-CN" dirty="0">
                <a:latin typeface="微软雅黑" panose="020B0503020204020204" pitchFamily="34" charset="-122"/>
                <a:ea typeface="微软雅黑" panose="020B0503020204020204" pitchFamily="34" charset="-122"/>
              </a:rPr>
              <a:t>中是否包含</a:t>
            </a:r>
            <a:r>
              <a:rPr lang="zh-CN" altLang="zh-CN" dirty="0" smtClean="0">
                <a:latin typeface="微软雅黑" panose="020B0503020204020204" pitchFamily="34" charset="-122"/>
                <a:ea typeface="微软雅黑" panose="020B0503020204020204" pitchFamily="34" charset="-122"/>
              </a:rPr>
              <a:t>该</a:t>
            </a:r>
            <a:r>
              <a:rPr lang="zh-CN" altLang="en-US" dirty="0" smtClean="0">
                <a:latin typeface="微软雅黑" panose="020B0503020204020204" pitchFamily="34" charset="-122"/>
                <a:ea typeface="微软雅黑" panose="020B0503020204020204" pitchFamily="34" charset="-122"/>
              </a:rPr>
              <a:t>专项</a:t>
            </a:r>
            <a:r>
              <a:rPr lang="zh-CN" altLang="zh-CN" dirty="0" smtClean="0">
                <a:latin typeface="微软雅黑" panose="020B0503020204020204" pitchFamily="34" charset="-122"/>
                <a:ea typeface="微软雅黑" panose="020B0503020204020204" pitchFamily="34" charset="-122"/>
              </a:rPr>
              <a:t>？</a:t>
            </a:r>
            <a:endParaRPr lang="zh-CN" altLang="zh-CN" dirty="0">
              <a:latin typeface="微软雅黑" panose="020B0503020204020204" pitchFamily="34" charset="-122"/>
              <a:ea typeface="微软雅黑" panose="020B0503020204020204" pitchFamily="34" charset="-122"/>
            </a:endParaRPr>
          </a:p>
          <a:p>
            <a:pPr marL="342900" lvl="0" indent="-342900" algn="just">
              <a:lnSpc>
                <a:spcPct val="150000"/>
              </a:lnSpc>
              <a:spcAft>
                <a:spcPts val="0"/>
              </a:spcAft>
              <a:buFont typeface="宋体" panose="02010600030101010101" pitchFamily="2" charset="-122"/>
              <a:buChar char="‐"/>
              <a:tabLst>
                <a:tab pos="457200" algn="l"/>
              </a:tabLst>
            </a:pPr>
            <a:r>
              <a:rPr lang="zh-CN" altLang="zh-CN" dirty="0" smtClean="0">
                <a:latin typeface="微软雅黑" panose="020B0503020204020204" pitchFamily="34" charset="-122"/>
                <a:ea typeface="微软雅黑" panose="020B0503020204020204" pitchFamily="34" charset="-122"/>
              </a:rPr>
              <a:t>该</a:t>
            </a:r>
            <a:r>
              <a:rPr lang="zh-CN" altLang="en-US" dirty="0" smtClean="0">
                <a:latin typeface="微软雅黑" panose="020B0503020204020204" pitchFamily="34" charset="-122"/>
                <a:ea typeface="微软雅黑" panose="020B0503020204020204" pitchFamily="34" charset="-122"/>
              </a:rPr>
              <a:t>专项</a:t>
            </a:r>
            <a:r>
              <a:rPr lang="zh-CN" altLang="zh-CN" dirty="0" smtClean="0">
                <a:latin typeface="微软雅黑" panose="020B0503020204020204" pitchFamily="34" charset="-122"/>
                <a:ea typeface="微软雅黑" panose="020B0503020204020204" pitchFamily="34" charset="-122"/>
              </a:rPr>
              <a:t>能为</a:t>
            </a:r>
            <a:r>
              <a:rPr lang="zh-CN" altLang="zh-CN" dirty="0">
                <a:latin typeface="微软雅黑" panose="020B0503020204020204" pitchFamily="34" charset="-122"/>
                <a:ea typeface="微软雅黑" panose="020B0503020204020204" pitchFamily="34" charset="-122"/>
              </a:rPr>
              <a:t>公司带来什么价值</a:t>
            </a:r>
            <a:r>
              <a:rPr lang="en-US" altLang="zh-CN" dirty="0" smtClean="0">
                <a:latin typeface="微软雅黑" panose="020B0503020204020204" pitchFamily="34" charset="-122"/>
                <a:ea typeface="微软雅黑" panose="020B0503020204020204" pitchFamily="34" charset="-122"/>
              </a:rPr>
              <a:t>?</a:t>
            </a:r>
            <a:endParaRPr lang="zh-CN" altLang="zh-CN" dirty="0">
              <a:latin typeface="微软雅黑" panose="020B0503020204020204" pitchFamily="34" charset="-122"/>
              <a:ea typeface="微软雅黑" panose="020B0503020204020204" pitchFamily="34" charset="-122"/>
            </a:endParaRPr>
          </a:p>
          <a:p>
            <a:pPr marL="342900" lvl="0" indent="-342900" algn="just">
              <a:lnSpc>
                <a:spcPct val="150000"/>
              </a:lnSpc>
              <a:spcAft>
                <a:spcPts val="0"/>
              </a:spcAft>
              <a:buFont typeface="宋体" panose="02010600030101010101" pitchFamily="2" charset="-122"/>
              <a:buChar char="‐"/>
              <a:tabLst>
                <a:tab pos="457200" algn="l"/>
              </a:tabLst>
            </a:pPr>
            <a:r>
              <a:rPr lang="zh-CN" altLang="zh-CN" dirty="0" smtClean="0">
                <a:latin typeface="微软雅黑" panose="020B0503020204020204" pitchFamily="34" charset="-122"/>
                <a:ea typeface="微软雅黑" panose="020B0503020204020204" pitchFamily="34" charset="-122"/>
              </a:rPr>
              <a:t>项目</a:t>
            </a:r>
            <a:r>
              <a:rPr lang="zh-CN" altLang="zh-CN" dirty="0">
                <a:latin typeface="微软雅黑" panose="020B0503020204020204" pitchFamily="34" charset="-122"/>
                <a:ea typeface="微软雅黑" panose="020B0503020204020204" pitchFamily="34" charset="-122"/>
              </a:rPr>
              <a:t>需要哪些能力？是否具备？如果不具备有哪些方式可以获取这些能力</a:t>
            </a:r>
          </a:p>
          <a:p>
            <a:pPr marL="342900" lvl="0" indent="-342900" algn="just">
              <a:lnSpc>
                <a:spcPct val="150000"/>
              </a:lnSpc>
              <a:spcAft>
                <a:spcPts val="0"/>
              </a:spcAft>
              <a:buFont typeface="宋体" panose="02010600030101010101" pitchFamily="2" charset="-122"/>
              <a:buChar char="‐"/>
              <a:tabLst>
                <a:tab pos="457200" algn="l"/>
              </a:tabLst>
            </a:pPr>
            <a:r>
              <a:rPr lang="zh-CN" altLang="zh-CN" dirty="0" smtClean="0">
                <a:latin typeface="微软雅黑" panose="020B0503020204020204" pitchFamily="34" charset="-122"/>
                <a:ea typeface="微软雅黑" panose="020B0503020204020204" pitchFamily="34" charset="-122"/>
              </a:rPr>
              <a:t>该</a:t>
            </a:r>
            <a:r>
              <a:rPr lang="zh-CN" altLang="zh-CN" dirty="0">
                <a:latin typeface="微软雅黑" panose="020B0503020204020204" pitchFamily="34" charset="-122"/>
                <a:ea typeface="微软雅黑" panose="020B0503020204020204" pitchFamily="34" charset="-122"/>
              </a:rPr>
              <a:t>项目所包含的需求是否清晰、合理？</a:t>
            </a:r>
          </a:p>
          <a:p>
            <a:pPr marL="342900" lvl="0" indent="-342900" algn="just">
              <a:lnSpc>
                <a:spcPct val="150000"/>
              </a:lnSpc>
              <a:spcAft>
                <a:spcPts val="0"/>
              </a:spcAft>
              <a:buFont typeface="宋体" panose="02010600030101010101" pitchFamily="2" charset="-122"/>
              <a:buChar char="‐"/>
              <a:tabLst>
                <a:tab pos="457200" algn="l"/>
              </a:tabLst>
            </a:pPr>
            <a:r>
              <a:rPr lang="zh-CN" altLang="zh-CN" dirty="0">
                <a:latin typeface="微软雅黑" panose="020B0503020204020204" pitchFamily="34" charset="-122"/>
                <a:ea typeface="微软雅黑" panose="020B0503020204020204" pitchFamily="34" charset="-122"/>
              </a:rPr>
              <a:t>预算是否合理？干系人是否需要调整？</a:t>
            </a:r>
          </a:p>
          <a:p>
            <a:pPr marL="342900" lvl="0" indent="-342900" algn="just">
              <a:lnSpc>
                <a:spcPct val="150000"/>
              </a:lnSpc>
              <a:spcAft>
                <a:spcPts val="0"/>
              </a:spcAft>
              <a:buFont typeface="宋体" panose="02010600030101010101" pitchFamily="2" charset="-122"/>
              <a:buChar char="‐"/>
              <a:tabLst>
                <a:tab pos="457200" algn="l"/>
              </a:tabLst>
            </a:pPr>
            <a:r>
              <a:rPr lang="zh-CN" altLang="zh-CN" dirty="0">
                <a:latin typeface="微软雅黑" panose="020B0503020204020204" pitchFamily="34" charset="-122"/>
                <a:ea typeface="微软雅黑" panose="020B0503020204020204" pitchFamily="34" charset="-122"/>
              </a:rPr>
              <a:t>项目考核指标</a:t>
            </a:r>
            <a:r>
              <a:rPr lang="zh-CN" altLang="zh-CN" dirty="0" smtClean="0">
                <a:latin typeface="微软雅黑" panose="020B0503020204020204" pitchFamily="34" charset="-122"/>
                <a:ea typeface="微软雅黑" panose="020B0503020204020204" pitchFamily="34" charset="-122"/>
              </a:rPr>
              <a:t>是否</a:t>
            </a:r>
            <a:r>
              <a:rPr lang="zh-CN" altLang="en-US" dirty="0" smtClean="0">
                <a:latin typeface="微软雅黑" panose="020B0503020204020204" pitchFamily="34" charset="-122"/>
                <a:ea typeface="微软雅黑" panose="020B0503020204020204" pitchFamily="34" charset="-122"/>
              </a:rPr>
              <a:t>明确</a:t>
            </a:r>
            <a:r>
              <a:rPr lang="zh-CN" altLang="zh-CN" dirty="0">
                <a:latin typeface="微软雅黑" panose="020B0503020204020204" pitchFamily="34" charset="-122"/>
                <a:ea typeface="微软雅黑" panose="020B0503020204020204" pitchFamily="34" charset="-122"/>
              </a:rPr>
              <a:t>、量化？</a:t>
            </a:r>
          </a:p>
          <a:p>
            <a:pPr marL="342900" lvl="0" indent="-342900" algn="just">
              <a:lnSpc>
                <a:spcPct val="150000"/>
              </a:lnSpc>
              <a:spcAft>
                <a:spcPts val="0"/>
              </a:spcAft>
              <a:buFont typeface="宋体" panose="02010600030101010101" pitchFamily="2" charset="-122"/>
              <a:buChar char="‐"/>
              <a:tabLst>
                <a:tab pos="457200" algn="l"/>
              </a:tabLst>
            </a:pPr>
            <a:r>
              <a:rPr lang="zh-CN" altLang="zh-CN" dirty="0" smtClean="0">
                <a:latin typeface="微软雅黑" panose="020B0503020204020204" pitchFamily="34" charset="-122"/>
                <a:ea typeface="微软雅黑" panose="020B0503020204020204" pitchFamily="34" charset="-122"/>
              </a:rPr>
              <a:t>项目节点</a:t>
            </a:r>
            <a:r>
              <a:rPr lang="zh-CN" altLang="zh-CN" dirty="0">
                <a:latin typeface="微软雅黑" panose="020B0503020204020204" pitchFamily="34" charset="-122"/>
                <a:ea typeface="微软雅黑" panose="020B0503020204020204" pitchFamily="34" charset="-122"/>
              </a:rPr>
              <a:t>时间是否满足要求？</a:t>
            </a:r>
            <a:endParaRPr lang="zh-CN" altLang="zh-CN" dirty="0">
              <a:effectLst/>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1972255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95728" y="2985989"/>
            <a:ext cx="7400544" cy="2855976"/>
          </a:xfrm>
          <a:prstGeom prst="rect">
            <a:avLst/>
          </a:prstGeom>
        </p:spPr>
      </p:pic>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3648" y="-13648"/>
            <a:ext cx="12192000" cy="6836525"/>
          </a:xfrm>
          <a:prstGeom prst="rect">
            <a:avLst/>
          </a:prstGeom>
        </p:spPr>
      </p:pic>
    </p:spTree>
    <p:extLst>
      <p:ext uri="{BB962C8B-B14F-4D97-AF65-F5344CB8AC3E}">
        <p14:creationId xmlns:p14="http://schemas.microsoft.com/office/powerpoint/2010/main" val="9483841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nvSpPr>
        <p:spPr>
          <a:xfrm>
            <a:off x="2278902" y="-757723"/>
            <a:ext cx="1588213" cy="341632"/>
          </a:xfrm>
          <a:prstGeom prst="rect">
            <a:avLst/>
          </a:prstGeom>
        </p:spPr>
        <p:txBody>
          <a:bodyPr wrap="square">
            <a:spAutoFit/>
          </a:bodyPr>
          <a:lstStyle>
            <a:defPPr>
              <a:defRPr lang="zh-CN"/>
            </a:defPPr>
            <a:lvl1pPr indent="0" defTabSz="914400">
              <a:lnSpc>
                <a:spcPct val="90000"/>
              </a:lnSpc>
              <a:spcBef>
                <a:spcPts val="1000"/>
              </a:spcBef>
              <a:buFont typeface="Arial" panose="020B0604020202020204" pitchFamily="34" charset="0"/>
              <a:buNone/>
              <a:defRPr sz="3200" b="1">
                <a:solidFill>
                  <a:schemeClr val="accent1"/>
                </a:solidFill>
                <a:cs typeface="+mn-ea"/>
              </a:defRPr>
            </a:lvl1pPr>
            <a:lvl2pPr marL="685800" indent="-228600" defTabSz="914400">
              <a:lnSpc>
                <a:spcPct val="90000"/>
              </a:lnSpc>
              <a:spcBef>
                <a:spcPts val="500"/>
              </a:spcBef>
              <a:buFont typeface="Arial" panose="020B0604020202020204" pitchFamily="34" charset="0"/>
              <a:buChar char="•"/>
              <a:defRPr sz="2400"/>
            </a:lvl2pPr>
            <a:lvl3pPr marL="1143000" indent="-228600" defTabSz="914400">
              <a:lnSpc>
                <a:spcPct val="90000"/>
              </a:lnSpc>
              <a:spcBef>
                <a:spcPts val="500"/>
              </a:spcBef>
              <a:buFont typeface="Arial" panose="020B0604020202020204" pitchFamily="34" charset="0"/>
              <a:buChar char="•"/>
              <a:defRPr sz="2000"/>
            </a:lvl3pPr>
            <a:lvl4pPr marL="1600200" indent="-228600" defTabSz="914400">
              <a:lnSpc>
                <a:spcPct val="90000"/>
              </a:lnSpc>
              <a:spcBef>
                <a:spcPts val="500"/>
              </a:spcBef>
              <a:buFont typeface="Arial" panose="020B0604020202020204" pitchFamily="34" charset="0"/>
              <a:buChar char="•"/>
            </a:lvl4pPr>
            <a:lvl5pPr marL="2057400" indent="-228600" defTabSz="914400">
              <a:lnSpc>
                <a:spcPct val="90000"/>
              </a:lnSpc>
              <a:spcBef>
                <a:spcPts val="500"/>
              </a:spcBef>
              <a:buFont typeface="Arial" panose="020B0604020202020204" pitchFamily="34" charset="0"/>
              <a:buChar char="•"/>
            </a:lvl5pPr>
            <a:lvl6pPr marL="2514600" indent="-228600" defTabSz="914400">
              <a:lnSpc>
                <a:spcPct val="90000"/>
              </a:lnSpc>
              <a:spcBef>
                <a:spcPts val="500"/>
              </a:spcBef>
              <a:buFont typeface="Arial" panose="020B0604020202020204" pitchFamily="34" charset="0"/>
              <a:buChar char="•"/>
            </a:lvl6pPr>
            <a:lvl7pPr marL="2971800" indent="-228600" defTabSz="914400">
              <a:lnSpc>
                <a:spcPct val="90000"/>
              </a:lnSpc>
              <a:spcBef>
                <a:spcPts val="500"/>
              </a:spcBef>
              <a:buFont typeface="Arial" panose="020B0604020202020204" pitchFamily="34" charset="0"/>
              <a:buChar char="•"/>
            </a:lvl7pPr>
            <a:lvl8pPr marL="3429000" indent="-228600" defTabSz="914400">
              <a:lnSpc>
                <a:spcPct val="90000"/>
              </a:lnSpc>
              <a:spcBef>
                <a:spcPts val="500"/>
              </a:spcBef>
              <a:buFont typeface="Arial" panose="020B0604020202020204" pitchFamily="34" charset="0"/>
              <a:buChar char="•"/>
            </a:lvl8pPr>
            <a:lvl9pPr marL="3886200" indent="-228600" defTabSz="914400">
              <a:lnSpc>
                <a:spcPct val="90000"/>
              </a:lnSpc>
              <a:spcBef>
                <a:spcPts val="500"/>
              </a:spcBef>
              <a:buFont typeface="Arial" panose="020B0604020202020204" pitchFamily="34" charset="0"/>
              <a:buChar char="•"/>
            </a:lvl9pPr>
          </a:lstStyle>
          <a:p>
            <a:r>
              <a:rPr lang="en-US" altLang="zh-CN" sz="1800" dirty="0">
                <a:solidFill>
                  <a:srgbClr val="668497"/>
                </a:solidFill>
                <a:latin typeface="微软雅黑" panose="020B0503020204020204" pitchFamily="34" charset="-122"/>
                <a:ea typeface="微软雅黑" panose="020B0503020204020204" pitchFamily="34" charset="-122"/>
                <a:cs typeface="Kai"/>
                <a:sym typeface="+mn-lt"/>
              </a:rPr>
              <a:t>01</a:t>
            </a:r>
            <a:endParaRPr lang="zh-CN" altLang="en-US" sz="1800" dirty="0">
              <a:solidFill>
                <a:srgbClr val="668497"/>
              </a:solidFill>
              <a:latin typeface="微软雅黑" panose="020B0503020204020204" pitchFamily="34" charset="-122"/>
              <a:ea typeface="微软雅黑" panose="020B0503020204020204" pitchFamily="34" charset="-122"/>
              <a:cs typeface="Kai"/>
              <a:sym typeface="+mn-lt"/>
            </a:endParaRPr>
          </a:p>
        </p:txBody>
      </p:sp>
      <p:sp>
        <p:nvSpPr>
          <p:cNvPr id="8" name="文本框 7"/>
          <p:cNvSpPr txBox="1"/>
          <p:nvPr/>
        </p:nvSpPr>
        <p:spPr>
          <a:xfrm>
            <a:off x="378940" y="594337"/>
            <a:ext cx="4705525" cy="584775"/>
          </a:xfrm>
          <a:prstGeom prst="rect">
            <a:avLst/>
          </a:prstGeom>
          <a:noFill/>
        </p:spPr>
        <p:txBody>
          <a:bodyPr wrap="square" rtlCol="0">
            <a:spAutoFit/>
          </a:bodyPr>
          <a:lstStyle/>
          <a:p>
            <a:r>
              <a:rPr lang="en-US" altLang="zh-CN" sz="3200" dirty="0">
                <a:solidFill>
                  <a:srgbClr val="0093CA"/>
                </a:solidFill>
                <a:latin typeface="微软雅黑" panose="020B0503020204020204" pitchFamily="34" charset="-122"/>
                <a:ea typeface="微软雅黑" panose="020B0503020204020204" pitchFamily="34" charset="-122"/>
              </a:rPr>
              <a:t> </a:t>
            </a:r>
            <a:r>
              <a:rPr lang="en-US" altLang="zh-CN" sz="3200" dirty="0" smtClean="0">
                <a:solidFill>
                  <a:srgbClr val="0093CA"/>
                </a:solidFill>
                <a:latin typeface="微软雅黑" panose="020B0503020204020204" pitchFamily="34" charset="-122"/>
                <a:ea typeface="微软雅黑" panose="020B0503020204020204" pitchFamily="34" charset="-122"/>
              </a:rPr>
              <a:t> </a:t>
            </a:r>
            <a:r>
              <a:rPr lang="zh-CN" altLang="en-US" sz="3200" dirty="0" smtClean="0">
                <a:solidFill>
                  <a:srgbClr val="0093CA"/>
                </a:solidFill>
                <a:latin typeface="微软雅黑" panose="020B0503020204020204" pitchFamily="34" charset="-122"/>
                <a:ea typeface="微软雅黑" panose="020B0503020204020204" pitchFamily="34" charset="-122"/>
              </a:rPr>
              <a:t>项目概述</a:t>
            </a:r>
            <a:endParaRPr lang="zh-CN" altLang="en-US" sz="3200" dirty="0">
              <a:solidFill>
                <a:srgbClr val="0093CA"/>
              </a:solidFill>
              <a:latin typeface="微软雅黑" panose="020B0503020204020204" pitchFamily="34" charset="-122"/>
              <a:ea typeface="微软雅黑" panose="020B0503020204020204" pitchFamily="34" charset="-122"/>
            </a:endParaRPr>
          </a:p>
        </p:txBody>
      </p:sp>
      <p:sp>
        <p:nvSpPr>
          <p:cNvPr id="9" name="任意形状 8"/>
          <p:cNvSpPr/>
          <p:nvPr/>
        </p:nvSpPr>
        <p:spPr>
          <a:xfrm>
            <a:off x="378941" y="337751"/>
            <a:ext cx="766118" cy="1079157"/>
          </a:xfrm>
          <a:custGeom>
            <a:avLst/>
            <a:gdLst>
              <a:gd name="connsiteX0" fmla="*/ 757881 w 766118"/>
              <a:gd name="connsiteY0" fmla="*/ 856735 h 1079157"/>
              <a:gd name="connsiteX1" fmla="*/ 766118 w 766118"/>
              <a:gd name="connsiteY1" fmla="*/ 1079157 h 1079157"/>
              <a:gd name="connsiteX2" fmla="*/ 0 w 766118"/>
              <a:gd name="connsiteY2" fmla="*/ 1079157 h 1079157"/>
              <a:gd name="connsiteX3" fmla="*/ 0 w 766118"/>
              <a:gd name="connsiteY3" fmla="*/ 0 h 1079157"/>
              <a:gd name="connsiteX4" fmla="*/ 757881 w 766118"/>
              <a:gd name="connsiteY4" fmla="*/ 8238 h 1079157"/>
              <a:gd name="connsiteX5" fmla="*/ 757881 w 766118"/>
              <a:gd name="connsiteY5" fmla="*/ 222422 h 1079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6118" h="1079157">
                <a:moveTo>
                  <a:pt x="757881" y="856735"/>
                </a:moveTo>
                <a:lnTo>
                  <a:pt x="766118" y="1079157"/>
                </a:lnTo>
                <a:lnTo>
                  <a:pt x="0" y="1079157"/>
                </a:lnTo>
                <a:lnTo>
                  <a:pt x="0" y="0"/>
                </a:lnTo>
                <a:lnTo>
                  <a:pt x="757881" y="8238"/>
                </a:lnTo>
                <a:lnTo>
                  <a:pt x="757881" y="222422"/>
                </a:lnTo>
              </a:path>
            </a:pathLst>
          </a:custGeom>
          <a:noFill/>
          <a:ln w="28575">
            <a:solidFill>
              <a:srgbClr val="0093CA"/>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微软雅黑" panose="020B0503020204020204" pitchFamily="34" charset="-122"/>
              <a:ea typeface="微软雅黑" panose="020B0503020204020204" pitchFamily="34" charset="-122"/>
            </a:endParaRPr>
          </a:p>
        </p:txBody>
      </p:sp>
      <p:graphicFrame>
        <p:nvGraphicFramePr>
          <p:cNvPr id="7" name="Group 3">
            <a:extLst>
              <a:ext uri="{FF2B5EF4-FFF2-40B4-BE49-F238E27FC236}">
                <a16:creationId xmlns:a16="http://schemas.microsoft.com/office/drawing/2014/main" id="{D57F38FA-B452-4CFB-AC20-DBAC7E04AA06}"/>
              </a:ext>
            </a:extLst>
          </p:cNvPr>
          <p:cNvGraphicFramePr>
            <a:graphicFrameLocks noGrp="1"/>
          </p:cNvGraphicFramePr>
          <p:nvPr>
            <p:extLst>
              <p:ext uri="{D42A27DB-BD31-4B8C-83A1-F6EECF244321}">
                <p14:modId xmlns:p14="http://schemas.microsoft.com/office/powerpoint/2010/main" val="2097480058"/>
              </p:ext>
            </p:extLst>
          </p:nvPr>
        </p:nvGraphicFramePr>
        <p:xfrm>
          <a:off x="383473" y="1568798"/>
          <a:ext cx="11238168" cy="4865563"/>
        </p:xfrm>
        <a:graphic>
          <a:graphicData uri="http://schemas.openxmlformats.org/drawingml/2006/table">
            <a:tbl>
              <a:tblPr/>
              <a:tblGrid>
                <a:gridCol w="2537639">
                  <a:extLst>
                    <a:ext uri="{9D8B030D-6E8A-4147-A177-3AD203B41FA5}">
                      <a16:colId xmlns:a16="http://schemas.microsoft.com/office/drawing/2014/main" val="20000"/>
                    </a:ext>
                  </a:extLst>
                </a:gridCol>
                <a:gridCol w="3152139">
                  <a:extLst>
                    <a:ext uri="{9D8B030D-6E8A-4147-A177-3AD203B41FA5}">
                      <a16:colId xmlns:a16="http://schemas.microsoft.com/office/drawing/2014/main" val="20001"/>
                    </a:ext>
                  </a:extLst>
                </a:gridCol>
                <a:gridCol w="3613568">
                  <a:extLst>
                    <a:ext uri="{9D8B030D-6E8A-4147-A177-3AD203B41FA5}">
                      <a16:colId xmlns:a16="http://schemas.microsoft.com/office/drawing/2014/main" val="20003"/>
                    </a:ext>
                  </a:extLst>
                </a:gridCol>
                <a:gridCol w="1934822">
                  <a:extLst>
                    <a:ext uri="{9D8B030D-6E8A-4147-A177-3AD203B41FA5}">
                      <a16:colId xmlns:a16="http://schemas.microsoft.com/office/drawing/2014/main" val="20006"/>
                    </a:ext>
                  </a:extLst>
                </a:gridCol>
              </a:tblGrid>
              <a:tr h="443720">
                <a:tc>
                  <a:txBody>
                    <a:bodyPr/>
                    <a:lstStyle/>
                    <a:p>
                      <a:pPr marL="0" marR="0" lvl="0" indent="0" algn="ctr" defTabSz="914400" rtl="0" eaLnBrk="1" fontAlgn="base" latinLnBrk="0" hangingPunct="1">
                        <a:lnSpc>
                          <a:spcPct val="100000"/>
                        </a:lnSpc>
                        <a:spcBef>
                          <a:spcPct val="0"/>
                        </a:spcBef>
                        <a:spcAft>
                          <a:spcPct val="0"/>
                        </a:spcAft>
                        <a:buClr>
                          <a:schemeClr val="accent1"/>
                        </a:buClr>
                        <a:buSzPct val="60000"/>
                        <a:buFont typeface="Wingdings" pitchFamily="2" charset="2"/>
                        <a:buNone/>
                        <a:tabLst/>
                      </a:pPr>
                      <a:r>
                        <a:rPr kumimoji="0" lang="zh-CN" altLang="en-US" sz="14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Arial" pitchFamily="34" charset="0"/>
                        </a:rPr>
                        <a:t>项目摘要</a:t>
                      </a: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Pct val="60000"/>
                        <a:buFont typeface="Wingdings" pitchFamily="2" charset="2"/>
                        <a:buNone/>
                        <a:tabLst/>
                      </a:pPr>
                      <a:r>
                        <a:rPr kumimoji="0" lang="zh-CN" altLang="en-US"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Arial" pitchFamily="34" charset="0"/>
                        </a:rPr>
                        <a:t>成果形式</a:t>
                      </a:r>
                      <a:endParaRPr kumimoji="0" lang="zh-CN" altLang="en-US" sz="14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Arial" pitchFamily="34" charset="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Pct val="60000"/>
                        <a:buFont typeface="Wingdings" pitchFamily="2" charset="2"/>
                        <a:buNone/>
                        <a:tabLst/>
                      </a:pPr>
                      <a:r>
                        <a:rPr kumimoji="0" lang="zh-CN" altLang="en-US"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Arial" pitchFamily="34" charset="0"/>
                        </a:rPr>
                        <a:t>涉及部门</a:t>
                      </a:r>
                      <a:endParaRPr kumimoji="0" lang="zh-CN" altLang="en-US" sz="1400" b="1" i="0" u="none" strike="noStrike" cap="none" normalizeH="0" baseline="0" dirty="0">
                        <a:ln>
                          <a:noFill/>
                        </a:ln>
                        <a:solidFill>
                          <a:schemeClr val="bg1"/>
                        </a:solidFill>
                        <a:effectLst/>
                        <a:latin typeface="微软雅黑" panose="020B0503020204020204" pitchFamily="34" charset="-122"/>
                        <a:ea typeface="微软雅黑" panose="020B0503020204020204" pitchFamily="34" charset="-122"/>
                        <a:cs typeface="Arial" pitchFamily="34" charset="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Pct val="60000"/>
                        <a:buFont typeface="Wingdings" pitchFamily="2" charset="2"/>
                        <a:buNone/>
                        <a:tabLst/>
                        <a:defRPr/>
                      </a:pPr>
                      <a:r>
                        <a:rPr kumimoji="0" lang="zh-CN" altLang="en-US" sz="1400" b="1" i="0" u="none" strike="noStrike" kern="1200"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Arial" pitchFamily="34" charset="0"/>
                        </a:rPr>
                        <a:t>项目计划</a:t>
                      </a:r>
                      <a:endParaRPr kumimoji="0" lang="zh-CN" altLang="en-US"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Arial" pitchFamily="34" charset="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0"/>
                  </a:ext>
                </a:extLst>
              </a:tr>
              <a:tr h="1711517">
                <a:tc>
                  <a:txBody>
                    <a:bodyPr/>
                    <a:lstStyle/>
                    <a:p>
                      <a:pPr marL="174625" marR="0" lvl="0" indent="-174625" algn="l" defTabSz="914400" rtl="0" eaLnBrk="1" fontAlgn="base" latinLnBrk="0" hangingPunct="1">
                        <a:lnSpc>
                          <a:spcPct val="120000"/>
                        </a:lnSpc>
                        <a:spcBef>
                          <a:spcPts val="600"/>
                        </a:spcBef>
                        <a:spcAft>
                          <a:spcPct val="0"/>
                        </a:spcAft>
                        <a:buClr>
                          <a:schemeClr val="accent1"/>
                        </a:buClr>
                        <a:buSzPct val="60000"/>
                        <a:buFont typeface="Wingdings" pitchFamily="2" charset="2"/>
                        <a:buChar char="n"/>
                        <a:tabLst/>
                      </a:pPr>
                      <a:r>
                        <a:rPr kumimoji="0" lang="zh-CN" altLang="en-US" sz="1400" b="1" i="0" u="none" strike="noStrike" cap="none" normalizeH="0" baseline="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项目编号</a:t>
                      </a:r>
                      <a:endParaRPr kumimoji="0" lang="en-US" altLang="zh-CN" sz="1400"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endParaRPr>
                    </a:p>
                    <a:p>
                      <a:pPr marL="0" marR="0" lvl="0" indent="0" algn="l" defTabSz="914400" rtl="0" eaLnBrk="1" fontAlgn="base" latinLnBrk="0" hangingPunct="1">
                        <a:lnSpc>
                          <a:spcPct val="120000"/>
                        </a:lnSpc>
                        <a:spcBef>
                          <a:spcPts val="600"/>
                        </a:spcBef>
                        <a:spcAft>
                          <a:spcPct val="0"/>
                        </a:spcAft>
                        <a:buClr>
                          <a:schemeClr val="accent1"/>
                        </a:buClr>
                        <a:buSzPct val="60000"/>
                        <a:buFont typeface="Wingdings" pitchFamily="2" charset="2"/>
                        <a:buNone/>
                        <a:tabLst/>
                      </a:pPr>
                      <a:r>
                        <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XXX</a:t>
                      </a: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（如无则空缺）</a:t>
                      </a:r>
                      <a:endPar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endParaRPr>
                    </a:p>
                    <a:p>
                      <a:pPr marL="174625" marR="0" lvl="0" indent="-174625" algn="l" defTabSz="914400" rtl="0" eaLnBrk="1" fontAlgn="base" latinLnBrk="0" hangingPunct="1">
                        <a:lnSpc>
                          <a:spcPct val="120000"/>
                        </a:lnSpc>
                        <a:spcBef>
                          <a:spcPts val="600"/>
                        </a:spcBef>
                        <a:spcAft>
                          <a:spcPct val="0"/>
                        </a:spcAft>
                        <a:buClr>
                          <a:schemeClr val="accent1"/>
                        </a:buClr>
                        <a:buSzPct val="60000"/>
                        <a:buFont typeface="Wingdings" pitchFamily="2" charset="2"/>
                        <a:buChar char="n"/>
                        <a:tabLst/>
                      </a:pPr>
                      <a:r>
                        <a:rPr kumimoji="0" lang="zh-CN" altLang="en-US" sz="1400"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项目名称</a:t>
                      </a:r>
                      <a:endParaRPr kumimoji="0" lang="en-US" altLang="zh-CN" sz="1400"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endParaRPr>
                    </a:p>
                    <a:p>
                      <a:pPr marL="0" marR="0" lvl="0" indent="0" algn="l" defTabSz="914400" rtl="0" eaLnBrk="1" fontAlgn="base" latinLnBrk="0" hangingPunct="1">
                        <a:lnSpc>
                          <a:spcPct val="120000"/>
                        </a:lnSpc>
                        <a:spcBef>
                          <a:spcPts val="600"/>
                        </a:spcBef>
                        <a:spcAft>
                          <a:spcPct val="0"/>
                        </a:spcAft>
                        <a:buClr>
                          <a:schemeClr val="accent1"/>
                        </a:buClr>
                        <a:buSzPct val="60000"/>
                        <a:buFont typeface="Wingdings" pitchFamily="2" charset="2"/>
                        <a:buNone/>
                        <a:tabLst/>
                      </a:pPr>
                      <a:r>
                        <a:rPr kumimoji="0" lang="en-US" altLang="zh-CN" sz="1400" b="0"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XXX</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914400" marR="0" lvl="2" indent="0" algn="l" defTabSz="914400" rtl="0" eaLnBrk="1" fontAlgn="base" latinLnBrk="0" hangingPunct="1">
                        <a:lnSpc>
                          <a:spcPct val="120000"/>
                        </a:lnSpc>
                        <a:spcBef>
                          <a:spcPts val="600"/>
                        </a:spcBef>
                        <a:spcAft>
                          <a:spcPct val="0"/>
                        </a:spcAft>
                        <a:buClr>
                          <a:schemeClr val="accent1"/>
                        </a:buClr>
                        <a:buSzPct val="60000"/>
                        <a:buFontTx/>
                        <a:buNone/>
                        <a:tabLst/>
                        <a:defRPr/>
                      </a:pPr>
                      <a:r>
                        <a:rPr lang="zh-CN" altLang="en-US" sz="1400" dirty="0" smtClean="0">
                          <a:latin typeface="微软雅黑" panose="020B0503020204020204" pitchFamily="34" charset="-122"/>
                          <a:ea typeface="微软雅黑" panose="020B0503020204020204" pitchFamily="34" charset="-122"/>
                        </a:rPr>
                        <a:t>软件</a:t>
                      </a:r>
                    </a:p>
                    <a:p>
                      <a:pPr marL="914400" marR="0" lvl="2" indent="0" algn="l" defTabSz="914400" rtl="0" eaLnBrk="1" fontAlgn="base" latinLnBrk="0" hangingPunct="1">
                        <a:lnSpc>
                          <a:spcPct val="120000"/>
                        </a:lnSpc>
                        <a:spcBef>
                          <a:spcPts val="600"/>
                        </a:spcBef>
                        <a:spcAft>
                          <a:spcPct val="0"/>
                        </a:spcAft>
                        <a:buClr>
                          <a:schemeClr val="accent1"/>
                        </a:buClr>
                        <a:buSzPct val="60000"/>
                        <a:buFontTx/>
                        <a:buNone/>
                        <a:tabLst/>
                        <a:defRPr/>
                      </a:pPr>
                      <a:r>
                        <a:rPr lang="zh-CN" altLang="en-US" sz="1400" dirty="0" smtClean="0">
                          <a:latin typeface="微软雅黑" panose="020B0503020204020204" pitchFamily="34" charset="-122"/>
                          <a:ea typeface="微软雅黑" panose="020B0503020204020204" pitchFamily="34" charset="-122"/>
                        </a:rPr>
                        <a:t>硬件</a:t>
                      </a:r>
                    </a:p>
                    <a:p>
                      <a:pPr marL="914400" marR="0" lvl="2" indent="0" algn="l" defTabSz="914400" rtl="0" eaLnBrk="1" fontAlgn="base" latinLnBrk="0" hangingPunct="1">
                        <a:lnSpc>
                          <a:spcPct val="120000"/>
                        </a:lnSpc>
                        <a:spcBef>
                          <a:spcPts val="600"/>
                        </a:spcBef>
                        <a:spcAft>
                          <a:spcPct val="0"/>
                        </a:spcAft>
                        <a:buClr>
                          <a:schemeClr val="accent1"/>
                        </a:buClr>
                        <a:buSzPct val="60000"/>
                        <a:buFontTx/>
                        <a:buNone/>
                        <a:tabLst/>
                        <a:defRPr/>
                      </a:pPr>
                      <a:r>
                        <a:rPr lang="zh-CN" altLang="en-US" sz="1400" dirty="0" smtClean="0">
                          <a:latin typeface="微软雅黑" panose="020B0503020204020204" pitchFamily="34" charset="-122"/>
                          <a:ea typeface="微软雅黑" panose="020B0503020204020204" pitchFamily="34" charset="-122"/>
                        </a:rPr>
                        <a:t>解决方案</a:t>
                      </a:r>
                    </a:p>
                    <a:p>
                      <a:pPr marL="914400" marR="0" lvl="2" indent="0" algn="l" defTabSz="914400" rtl="0" eaLnBrk="1" fontAlgn="base" latinLnBrk="0" hangingPunct="1">
                        <a:lnSpc>
                          <a:spcPct val="120000"/>
                        </a:lnSpc>
                        <a:spcBef>
                          <a:spcPts val="600"/>
                        </a:spcBef>
                        <a:spcAft>
                          <a:spcPct val="0"/>
                        </a:spcAft>
                        <a:buClr>
                          <a:schemeClr val="accent1"/>
                        </a:buClr>
                        <a:buSzPct val="60000"/>
                        <a:buFontTx/>
                        <a:buNone/>
                        <a:tabLst/>
                        <a:defRPr/>
                      </a:pPr>
                      <a:r>
                        <a:rPr lang="zh-CN" altLang="en-US" sz="1400" dirty="0" smtClean="0">
                          <a:latin typeface="微软雅黑" panose="020B0503020204020204" pitchFamily="34" charset="-122"/>
                          <a:ea typeface="微软雅黑" panose="020B0503020204020204" pitchFamily="34" charset="-122"/>
                        </a:rPr>
                        <a:t>业务流程优化</a:t>
                      </a:r>
                    </a:p>
                    <a:p>
                      <a:pPr marL="914400" marR="0" lvl="2" indent="0" algn="l" defTabSz="914400" rtl="0" eaLnBrk="1" fontAlgn="base" latinLnBrk="0" hangingPunct="1">
                        <a:lnSpc>
                          <a:spcPct val="120000"/>
                        </a:lnSpc>
                        <a:spcBef>
                          <a:spcPts val="600"/>
                        </a:spcBef>
                        <a:spcAft>
                          <a:spcPct val="0"/>
                        </a:spcAft>
                        <a:buClr>
                          <a:schemeClr val="accent1"/>
                        </a:buClr>
                        <a:buSzPct val="60000"/>
                        <a:buFontTx/>
                        <a:buNone/>
                        <a:tabLst/>
                        <a:defRPr/>
                      </a:pPr>
                      <a:r>
                        <a:rPr lang="en-US" altLang="zh-CN" sz="1400" dirty="0" smtClean="0">
                          <a:latin typeface="微软雅黑" panose="020B0503020204020204" pitchFamily="34" charset="-122"/>
                          <a:ea typeface="微软雅黑" panose="020B0503020204020204" pitchFamily="34" charset="-122"/>
                        </a:rPr>
                        <a:t>……</a:t>
                      </a: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285750" marR="0" lvl="0" indent="-285750" algn="l" defTabSz="914400" rtl="0" eaLnBrk="1" fontAlgn="base" latinLnBrk="0" hangingPunct="1">
                        <a:lnSpc>
                          <a:spcPct val="120000"/>
                        </a:lnSpc>
                        <a:spcBef>
                          <a:spcPts val="600"/>
                        </a:spcBef>
                        <a:spcAft>
                          <a:spcPct val="0"/>
                        </a:spcAft>
                        <a:buClr>
                          <a:schemeClr val="accent1"/>
                        </a:buClr>
                        <a:buSzPct val="60000"/>
                        <a:buFont typeface="Wingdings" pitchFamily="2" charset="2"/>
                        <a:buChar char="n"/>
                        <a:tabLst/>
                        <a:defRPr/>
                      </a:pPr>
                      <a:r>
                        <a:rPr kumimoji="0" lang="en-US" altLang="zh-CN" sz="1400"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 XXX                                                                   </a:t>
                      </a:r>
                      <a:endParaRPr lang="zh-CN" altLang="zh-CN" sz="1400" b="1" dirty="0" smtClean="0">
                        <a:latin typeface="微软雅黑" panose="020B0503020204020204" pitchFamily="34" charset="-122"/>
                        <a:ea typeface="微软雅黑" panose="020B0503020204020204" pitchFamily="34"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174625" marR="0" lvl="0" indent="-174625" algn="l" defTabSz="914400" rtl="0" eaLnBrk="1" fontAlgn="base" latinLnBrk="0" hangingPunct="1">
                        <a:lnSpc>
                          <a:spcPct val="120000"/>
                        </a:lnSpc>
                        <a:spcBef>
                          <a:spcPts val="600"/>
                        </a:spcBef>
                        <a:spcAft>
                          <a:spcPct val="0"/>
                        </a:spcAft>
                        <a:buClr>
                          <a:schemeClr val="accent1"/>
                        </a:buClr>
                        <a:buSzPct val="60000"/>
                        <a:buFont typeface="Wingdings" pitchFamily="2" charset="2"/>
                        <a:buChar char="n"/>
                        <a:tabLst/>
                      </a:pP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立项时间</a:t>
                      </a:r>
                    </a:p>
                    <a:p>
                      <a:pPr lvl="1">
                        <a:lnSpc>
                          <a:spcPct val="120000"/>
                        </a:lnSpc>
                        <a:spcBef>
                          <a:spcPts val="600"/>
                        </a:spcBef>
                        <a:spcAft>
                          <a:spcPts val="0"/>
                        </a:spcAft>
                        <a:buClr>
                          <a:schemeClr val="accent1"/>
                        </a:buClr>
                        <a:buFont typeface="Wingdings" pitchFamily="2" charset="2"/>
                        <a:buChar char="ü"/>
                      </a:pPr>
                      <a:r>
                        <a:rPr lang="en-US" altLang="zh-CN" sz="1400" dirty="0" smtClean="0">
                          <a:latin typeface="微软雅黑" panose="020B0503020204020204" pitchFamily="34" charset="-122"/>
                          <a:ea typeface="微软雅黑" panose="020B0503020204020204" pitchFamily="34" charset="-122"/>
                          <a:cs typeface="Arial" pitchFamily="34" charset="0"/>
                        </a:rPr>
                        <a:t> XXXX</a:t>
                      </a:r>
                      <a:r>
                        <a:rPr lang="zh-CN" altLang="en-US" sz="1400" dirty="0" smtClean="0">
                          <a:latin typeface="微软雅黑" panose="020B0503020204020204" pitchFamily="34" charset="-122"/>
                          <a:ea typeface="微软雅黑" panose="020B0503020204020204" pitchFamily="34" charset="-122"/>
                          <a:cs typeface="Arial" pitchFamily="34" charset="0"/>
                        </a:rPr>
                        <a:t>年</a:t>
                      </a:r>
                      <a:r>
                        <a:rPr lang="en-US" altLang="zh-CN" sz="1400" dirty="0" smtClean="0">
                          <a:latin typeface="微软雅黑" panose="020B0503020204020204" pitchFamily="34" charset="-122"/>
                          <a:ea typeface="微软雅黑" panose="020B0503020204020204" pitchFamily="34" charset="-122"/>
                          <a:cs typeface="Arial" pitchFamily="34" charset="0"/>
                        </a:rPr>
                        <a:t>XX</a:t>
                      </a:r>
                      <a:r>
                        <a:rPr lang="zh-CN" altLang="en-US" sz="1400" dirty="0" smtClean="0">
                          <a:latin typeface="微软雅黑" panose="020B0503020204020204" pitchFamily="34" charset="-122"/>
                          <a:ea typeface="微软雅黑" panose="020B0503020204020204" pitchFamily="34" charset="-122"/>
                          <a:cs typeface="Arial" pitchFamily="34" charset="0"/>
                        </a:rPr>
                        <a:t>月</a:t>
                      </a:r>
                      <a:r>
                        <a:rPr lang="en-US" altLang="zh-CN" sz="1400" dirty="0" smtClean="0">
                          <a:latin typeface="微软雅黑" panose="020B0503020204020204" pitchFamily="34" charset="-122"/>
                          <a:ea typeface="微软雅黑" panose="020B0503020204020204" pitchFamily="34" charset="-122"/>
                          <a:cs typeface="Arial" pitchFamily="34" charset="0"/>
                        </a:rPr>
                        <a:t>XX</a:t>
                      </a:r>
                      <a:r>
                        <a:rPr lang="zh-CN" altLang="en-US" sz="1400" dirty="0" smtClean="0">
                          <a:latin typeface="微软雅黑" panose="020B0503020204020204" pitchFamily="34" charset="-122"/>
                          <a:ea typeface="微软雅黑" panose="020B0503020204020204" pitchFamily="34" charset="-122"/>
                          <a:cs typeface="Arial" pitchFamily="34" charset="0"/>
                        </a:rPr>
                        <a:t>日</a:t>
                      </a:r>
                      <a:endParaRPr lang="en-US" altLang="zh-CN" sz="1400" dirty="0" smtClean="0">
                        <a:latin typeface="微软雅黑" panose="020B0503020204020204" pitchFamily="34" charset="-122"/>
                        <a:ea typeface="微软雅黑" panose="020B0503020204020204" pitchFamily="34" charset="-122"/>
                        <a:cs typeface="Arial" pitchFamily="34" charset="0"/>
                      </a:endParaRPr>
                    </a:p>
                    <a:p>
                      <a:pPr marL="174625" marR="0" lvl="0" indent="-174625" algn="l" defTabSz="914400" rtl="0" eaLnBrk="1" fontAlgn="base" latinLnBrk="0" hangingPunct="1">
                        <a:lnSpc>
                          <a:spcPct val="120000"/>
                        </a:lnSpc>
                        <a:spcBef>
                          <a:spcPts val="600"/>
                        </a:spcBef>
                        <a:spcAft>
                          <a:spcPct val="0"/>
                        </a:spcAft>
                        <a:buClr>
                          <a:schemeClr val="accent1"/>
                        </a:buClr>
                        <a:buSzPct val="60000"/>
                        <a:buFont typeface="Wingdings" pitchFamily="2" charset="2"/>
                        <a:buChar char="n"/>
                        <a:tabLst/>
                      </a:pP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结题时间</a:t>
                      </a:r>
                    </a:p>
                    <a:p>
                      <a:pPr lvl="1">
                        <a:lnSpc>
                          <a:spcPct val="120000"/>
                        </a:lnSpc>
                        <a:spcBef>
                          <a:spcPts val="600"/>
                        </a:spcBef>
                        <a:spcAft>
                          <a:spcPts val="0"/>
                        </a:spcAft>
                        <a:buClr>
                          <a:schemeClr val="accent1"/>
                        </a:buClr>
                        <a:buFont typeface="Wingdings" pitchFamily="2" charset="2"/>
                        <a:buChar char="ü"/>
                      </a:pPr>
                      <a:r>
                        <a:rPr lang="en-US" altLang="zh-CN" sz="1400" dirty="0" smtClean="0">
                          <a:latin typeface="微软雅黑" panose="020B0503020204020204" pitchFamily="34" charset="-122"/>
                          <a:ea typeface="微软雅黑" panose="020B0503020204020204" pitchFamily="34" charset="-122"/>
                          <a:cs typeface="Arial" pitchFamily="34" charset="0"/>
                        </a:rPr>
                        <a:t> XXXX</a:t>
                      </a:r>
                      <a:r>
                        <a:rPr lang="zh-CN" altLang="en-US" sz="1400" dirty="0" smtClean="0">
                          <a:latin typeface="微软雅黑" panose="020B0503020204020204" pitchFamily="34" charset="-122"/>
                          <a:ea typeface="微软雅黑" panose="020B0503020204020204" pitchFamily="34" charset="-122"/>
                          <a:cs typeface="Arial" pitchFamily="34" charset="0"/>
                        </a:rPr>
                        <a:t>年</a:t>
                      </a:r>
                      <a:r>
                        <a:rPr lang="en-US" altLang="zh-CN" sz="1400" dirty="0" smtClean="0">
                          <a:latin typeface="微软雅黑" panose="020B0503020204020204" pitchFamily="34" charset="-122"/>
                          <a:ea typeface="微软雅黑" panose="020B0503020204020204" pitchFamily="34" charset="-122"/>
                          <a:cs typeface="Arial" pitchFamily="34" charset="0"/>
                        </a:rPr>
                        <a:t>XX</a:t>
                      </a:r>
                      <a:r>
                        <a:rPr lang="zh-CN" altLang="en-US" sz="1400" dirty="0" smtClean="0">
                          <a:latin typeface="微软雅黑" panose="020B0503020204020204" pitchFamily="34" charset="-122"/>
                          <a:ea typeface="微软雅黑" panose="020B0503020204020204" pitchFamily="34" charset="-122"/>
                          <a:cs typeface="Arial" pitchFamily="34" charset="0"/>
                        </a:rPr>
                        <a:t>月</a:t>
                      </a:r>
                      <a:r>
                        <a:rPr lang="en-US" altLang="zh-CN" sz="1400" dirty="0" smtClean="0">
                          <a:latin typeface="微软雅黑" panose="020B0503020204020204" pitchFamily="34" charset="-122"/>
                          <a:ea typeface="微软雅黑" panose="020B0503020204020204" pitchFamily="34" charset="-122"/>
                          <a:cs typeface="Arial" pitchFamily="34" charset="0"/>
                        </a:rPr>
                        <a:t>XX</a:t>
                      </a:r>
                      <a:r>
                        <a:rPr lang="zh-CN" altLang="en-US" sz="1400" dirty="0" smtClean="0">
                          <a:latin typeface="微软雅黑" panose="020B0503020204020204" pitchFamily="34" charset="-122"/>
                          <a:ea typeface="微软雅黑" panose="020B0503020204020204" pitchFamily="34" charset="-122"/>
                          <a:cs typeface="Arial" pitchFamily="34" charset="0"/>
                        </a:rPr>
                        <a:t>日</a:t>
                      </a:r>
                      <a:endParaRPr lang="en-US" altLang="zh-CN" sz="1400" dirty="0" smtClean="0">
                        <a:latin typeface="微软雅黑" panose="020B0503020204020204" pitchFamily="34" charset="-122"/>
                        <a:ea typeface="微软雅黑" panose="020B0503020204020204" pitchFamily="34" charset="-122"/>
                        <a:cs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377147">
                <a:tc gridSpan="2">
                  <a:txBody>
                    <a:bodyPr/>
                    <a:lstStyle/>
                    <a:p>
                      <a:pPr marL="0" marR="0" lvl="0" indent="0" algn="ctr" defTabSz="914400" rtl="0" eaLnBrk="1" fontAlgn="base" latinLnBrk="0" hangingPunct="1">
                        <a:lnSpc>
                          <a:spcPct val="100000"/>
                        </a:lnSpc>
                        <a:spcBef>
                          <a:spcPct val="0"/>
                        </a:spcBef>
                        <a:spcAft>
                          <a:spcPct val="0"/>
                        </a:spcAft>
                        <a:buClr>
                          <a:schemeClr val="accent1"/>
                        </a:buClr>
                        <a:buSzPct val="60000"/>
                        <a:buFont typeface="Wingdings" pitchFamily="2" charset="2"/>
                        <a:buNone/>
                        <a:tabLst/>
                      </a:pPr>
                      <a:r>
                        <a:rPr kumimoji="0" lang="zh-CN" altLang="en-US" sz="1400" b="1" i="0" u="none" strike="noStrike" kern="1200"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Arial" pitchFamily="34" charset="0"/>
                        </a:rPr>
                        <a:t>项目主要内容</a:t>
                      </a:r>
                      <a:endParaRPr kumimoji="0" lang="zh-CN" altLang="en-US" sz="1400" b="1" i="0" u="none" strike="noStrike" kern="1200" cap="none" normalizeH="0" baseline="0" dirty="0">
                        <a:ln>
                          <a:noFill/>
                        </a:ln>
                        <a:solidFill>
                          <a:schemeClr val="bg1"/>
                        </a:solidFill>
                        <a:effectLst/>
                        <a:latin typeface="微软雅黑" panose="020B0503020204020204" pitchFamily="34" charset="-122"/>
                        <a:ea typeface="微软雅黑" panose="020B0503020204020204" pitchFamily="34" charset="-122"/>
                        <a:cs typeface="Arial" pitchFamily="34" charset="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hMerge="1">
                  <a:txBody>
                    <a:bodyPr/>
                    <a:lstStyle/>
                    <a:p>
                      <a:endParaRPr lang="zh-CN" altLang="en-US"/>
                    </a:p>
                  </a:txBody>
                  <a:tcPr/>
                </a:tc>
                <a:tc>
                  <a:txBody>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rPr>
                        <a:t>应用场景</a:t>
                      </a:r>
                      <a:endParaRPr lang="zh-CN" altLang="en-US" sz="1400" b="1" dirty="0">
                        <a:solidFill>
                          <a:schemeClr val="bg1"/>
                        </a:solidFill>
                        <a:latin typeface="微软雅黑" panose="020B0503020204020204" pitchFamily="34" charset="-122"/>
                        <a:ea typeface="微软雅黑" panose="020B0503020204020204" pitchFamily="34" charset="-122"/>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ctr" defTabSz="914400" rtl="0" eaLnBrk="1" fontAlgn="base" latinLnBrk="0" hangingPunct="1">
                        <a:lnSpc>
                          <a:spcPct val="100000"/>
                        </a:lnSpc>
                        <a:spcBef>
                          <a:spcPct val="0"/>
                        </a:spcBef>
                        <a:spcAft>
                          <a:spcPct val="0"/>
                        </a:spcAft>
                        <a:buClr>
                          <a:schemeClr val="accent1"/>
                        </a:buClr>
                        <a:buSzPct val="60000"/>
                        <a:buFont typeface="Wingdings" pitchFamily="2" charset="2"/>
                        <a:buNone/>
                        <a:tabLst/>
                        <a:defRPr/>
                      </a:pPr>
                      <a:r>
                        <a:rPr kumimoji="0" lang="zh-CN" altLang="en-US" sz="1400" b="1" i="0" u="none" strike="noStrike" kern="1200"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Arial" pitchFamily="34" charset="0"/>
                        </a:rPr>
                        <a:t>项目预算</a:t>
                      </a:r>
                      <a:endParaRPr kumimoji="0" lang="zh-CN" altLang="en-US" sz="1400" b="1" i="0" u="none" strike="noStrike" cap="none" normalizeH="0" baseline="0" dirty="0" smtClean="0">
                        <a:ln>
                          <a:noFill/>
                        </a:ln>
                        <a:solidFill>
                          <a:schemeClr val="bg1"/>
                        </a:solidFill>
                        <a:effectLst/>
                        <a:latin typeface="微软雅黑" panose="020B0503020204020204" pitchFamily="34" charset="-122"/>
                        <a:ea typeface="微软雅黑" panose="020B0503020204020204" pitchFamily="34" charset="-122"/>
                        <a:cs typeface="Arial" pitchFamily="34" charset="0"/>
                      </a:endParaRPr>
                    </a:p>
                  </a:txBody>
                  <a:tcPr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accent1"/>
                    </a:solidFill>
                  </a:tcPr>
                </a:tc>
                <a:extLst>
                  <a:ext uri="{0D108BD9-81ED-4DB2-BD59-A6C34878D82A}">
                    <a16:rowId xmlns:a16="http://schemas.microsoft.com/office/drawing/2014/main" val="10002"/>
                  </a:ext>
                </a:extLst>
              </a:tr>
              <a:tr h="2017847">
                <a:tc gridSpan="2">
                  <a:txBody>
                    <a:bodyPr/>
                    <a:lstStyle/>
                    <a:p>
                      <a:pPr marL="0" marR="0" lvl="0" indent="0" algn="l" defTabSz="914400" rtl="0" eaLnBrk="1" fontAlgn="base" latinLnBrk="0" hangingPunct="1">
                        <a:lnSpc>
                          <a:spcPct val="120000"/>
                        </a:lnSpc>
                        <a:spcBef>
                          <a:spcPts val="600"/>
                        </a:spcBef>
                        <a:spcAft>
                          <a:spcPct val="0"/>
                        </a:spcAft>
                        <a:buClr>
                          <a:schemeClr val="accent1"/>
                        </a:buClr>
                        <a:buSzPct val="60000"/>
                        <a:buFont typeface="Arial" panose="020B0604020202020204" pitchFamily="34" charset="0"/>
                        <a:buNone/>
                        <a:tabLst/>
                      </a:pPr>
                      <a:r>
                        <a:rPr lang="zh-CN" altLang="en-US" sz="1400" i="1" dirty="0" smtClean="0">
                          <a:solidFill>
                            <a:schemeClr val="accent1"/>
                          </a:solidFill>
                          <a:latin typeface="微软雅黑" panose="020B0503020204020204" pitchFamily="34" charset="-122"/>
                          <a:ea typeface="微软雅黑" panose="020B0503020204020204" pitchFamily="34" charset="-122"/>
                        </a:rPr>
                        <a:t>简要描述项目主要研究内容：</a:t>
                      </a:r>
                      <a:endParaRPr lang="en-US" altLang="zh-CN" sz="1400" i="1" dirty="0" smtClean="0">
                        <a:solidFill>
                          <a:schemeClr val="accent1"/>
                        </a:solidFill>
                        <a:latin typeface="微软雅黑" panose="020B0503020204020204" pitchFamily="34" charset="-122"/>
                        <a:ea typeface="微软雅黑" panose="020B0503020204020204" pitchFamily="34" charset="-122"/>
                      </a:endParaRPr>
                    </a:p>
                    <a:p>
                      <a:pPr marL="285750" indent="-285750" algn="l">
                        <a:buFont typeface="Arial" panose="020B0604020202020204" pitchFamily="34" charset="0"/>
                        <a:buChar char="•"/>
                      </a:pPr>
                      <a:r>
                        <a:rPr lang="zh-CN" altLang="en-US" sz="1400" i="1" dirty="0" smtClean="0">
                          <a:solidFill>
                            <a:schemeClr val="accent1"/>
                          </a:solidFill>
                          <a:latin typeface="微软雅黑" panose="020B0503020204020204" pitchFamily="34" charset="-122"/>
                          <a:ea typeface="微软雅黑" panose="020B0503020204020204" pitchFamily="34" charset="-122"/>
                        </a:rPr>
                        <a:t>为谁</a:t>
                      </a:r>
                      <a:r>
                        <a:rPr lang="en-US" altLang="zh-CN" sz="1400" i="1" dirty="0" smtClean="0">
                          <a:solidFill>
                            <a:schemeClr val="accent1"/>
                          </a:solidFill>
                          <a:latin typeface="微软雅黑" panose="020B0503020204020204" pitchFamily="34" charset="-122"/>
                          <a:ea typeface="微软雅黑" panose="020B0503020204020204" pitchFamily="34" charset="-122"/>
                        </a:rPr>
                        <a:t>-</a:t>
                      </a:r>
                      <a:r>
                        <a:rPr lang="zh-CN" altLang="en-US" sz="1400" i="1" dirty="0" smtClean="0">
                          <a:solidFill>
                            <a:schemeClr val="accent1"/>
                          </a:solidFill>
                          <a:latin typeface="微软雅黑" panose="020B0503020204020204" pitchFamily="34" charset="-122"/>
                          <a:ea typeface="微软雅黑" panose="020B0503020204020204" pitchFamily="34" charset="-122"/>
                        </a:rPr>
                        <a:t>对象？</a:t>
                      </a:r>
                      <a:endParaRPr lang="en-US" altLang="zh-CN" sz="1400" i="1" dirty="0" smtClean="0">
                        <a:solidFill>
                          <a:schemeClr val="accent1"/>
                        </a:solidFill>
                        <a:latin typeface="微软雅黑" panose="020B0503020204020204" pitchFamily="34" charset="-122"/>
                        <a:ea typeface="微软雅黑" panose="020B0503020204020204" pitchFamily="34" charset="-122"/>
                      </a:endParaRPr>
                    </a:p>
                    <a:p>
                      <a:pPr marL="285750" indent="-285750" algn="l">
                        <a:buFont typeface="Arial" panose="020B0604020202020204" pitchFamily="34" charset="0"/>
                        <a:buChar char="•"/>
                      </a:pPr>
                      <a:r>
                        <a:rPr lang="zh-CN" altLang="en-US" sz="1400" i="1" dirty="0" smtClean="0">
                          <a:solidFill>
                            <a:schemeClr val="accent1"/>
                          </a:solidFill>
                          <a:latin typeface="微软雅黑" panose="020B0503020204020204" pitchFamily="34" charset="-122"/>
                          <a:ea typeface="微软雅黑" panose="020B0503020204020204" pitchFamily="34" charset="-122"/>
                        </a:rPr>
                        <a:t>解决什么问题</a:t>
                      </a:r>
                      <a:r>
                        <a:rPr lang="en-US" altLang="zh-CN" sz="1400" i="1" dirty="0" smtClean="0">
                          <a:solidFill>
                            <a:schemeClr val="accent1"/>
                          </a:solidFill>
                          <a:latin typeface="微软雅黑" panose="020B0503020204020204" pitchFamily="34" charset="-122"/>
                          <a:ea typeface="微软雅黑" panose="020B0503020204020204" pitchFamily="34" charset="-122"/>
                        </a:rPr>
                        <a:t>?</a:t>
                      </a:r>
                    </a:p>
                    <a:p>
                      <a:pPr marL="285750" indent="-285750" algn="l">
                        <a:buFont typeface="Arial" panose="020B0604020202020204" pitchFamily="34" charset="0"/>
                        <a:buChar char="•"/>
                      </a:pPr>
                      <a:r>
                        <a:rPr lang="zh-CN" altLang="en-US" sz="1400" i="1" dirty="0" smtClean="0">
                          <a:solidFill>
                            <a:schemeClr val="accent1"/>
                          </a:solidFill>
                          <a:latin typeface="微软雅黑" panose="020B0503020204020204" pitchFamily="34" charset="-122"/>
                          <a:ea typeface="微软雅黑" panose="020B0503020204020204" pitchFamily="34" charset="-122"/>
                        </a:rPr>
                        <a:t>做什么</a:t>
                      </a:r>
                      <a:r>
                        <a:rPr lang="en-US" altLang="zh-CN" sz="1400" i="1" dirty="0" smtClean="0">
                          <a:solidFill>
                            <a:schemeClr val="accent1"/>
                          </a:solidFill>
                          <a:latin typeface="微软雅黑" panose="020B0503020204020204" pitchFamily="34" charset="-122"/>
                          <a:ea typeface="微软雅黑" panose="020B0503020204020204" pitchFamily="34" charset="-122"/>
                        </a:rPr>
                        <a:t>-</a:t>
                      </a:r>
                      <a:r>
                        <a:rPr lang="zh-CN" altLang="en-US" sz="1400" i="1" dirty="0" smtClean="0">
                          <a:solidFill>
                            <a:schemeClr val="accent1"/>
                          </a:solidFill>
                          <a:latin typeface="微软雅黑" panose="020B0503020204020204" pitchFamily="34" charset="-122"/>
                          <a:ea typeface="微软雅黑" panose="020B0503020204020204" pitchFamily="34" charset="-122"/>
                        </a:rPr>
                        <a:t>内容？</a:t>
                      </a:r>
                      <a:endParaRPr lang="en-US" altLang="zh-CN" sz="1400" i="1" dirty="0" smtClean="0">
                        <a:solidFill>
                          <a:schemeClr val="accent1"/>
                        </a:solidFill>
                        <a:latin typeface="微软雅黑" panose="020B0503020204020204" pitchFamily="34" charset="-122"/>
                        <a:ea typeface="微软雅黑" panose="020B0503020204020204" pitchFamily="34" charset="-122"/>
                      </a:endParaRPr>
                    </a:p>
                    <a:p>
                      <a:pPr marL="285750" indent="-285750" algn="l">
                        <a:buFont typeface="Arial" panose="020B0604020202020204" pitchFamily="34" charset="0"/>
                        <a:buChar char="•"/>
                      </a:pPr>
                      <a:r>
                        <a:rPr lang="zh-CN" altLang="en-US" sz="1400" i="1" dirty="0" smtClean="0">
                          <a:solidFill>
                            <a:schemeClr val="accent1"/>
                          </a:solidFill>
                          <a:latin typeface="微软雅黑" panose="020B0503020204020204" pitchFamily="34" charset="-122"/>
                          <a:ea typeface="微软雅黑" panose="020B0503020204020204" pitchFamily="34" charset="-122"/>
                        </a:rPr>
                        <a:t>预期实现什么效果？达到什么目的？</a:t>
                      </a:r>
                      <a:endPar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endParaRPr>
                    </a:p>
                    <a:p>
                      <a:pPr marL="0" marR="0" lvl="0" indent="0" algn="l" defTabSz="914400" rtl="0" eaLnBrk="1" fontAlgn="base" latinLnBrk="0" hangingPunct="1">
                        <a:lnSpc>
                          <a:spcPct val="120000"/>
                        </a:lnSpc>
                        <a:spcBef>
                          <a:spcPts val="600"/>
                        </a:spcBef>
                        <a:spcAft>
                          <a:spcPct val="0"/>
                        </a:spcAft>
                        <a:buClr>
                          <a:schemeClr val="accent1"/>
                        </a:buClr>
                        <a:buSzPct val="60000"/>
                        <a:buFont typeface="Wingdings" pitchFamily="2" charset="2"/>
                        <a:buNone/>
                        <a:tabLst/>
                      </a:pPr>
                      <a:endPar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hMerge="1">
                  <a:txBody>
                    <a:bodyPr/>
                    <a:lstStyle/>
                    <a:p>
                      <a:endParaRPr lang="zh-CN" altLang="en-US"/>
                    </a:p>
                  </a:txBody>
                  <a:tcPr/>
                </a:tc>
                <a:tc>
                  <a:txBody>
                    <a:bodyPr/>
                    <a:lstStyle/>
                    <a:p>
                      <a:pPr marL="285750" marR="0" lvl="0" indent="-285750" algn="l" defTabSz="914400" rtl="0" eaLnBrk="1" fontAlgn="base" latinLnBrk="0" hangingPunct="1">
                        <a:lnSpc>
                          <a:spcPct val="120000"/>
                        </a:lnSpc>
                        <a:spcBef>
                          <a:spcPts val="600"/>
                        </a:spcBef>
                        <a:spcAft>
                          <a:spcPct val="0"/>
                        </a:spcAft>
                        <a:buClr>
                          <a:schemeClr val="accent1"/>
                        </a:buClr>
                        <a:buSzPct val="60000"/>
                        <a:buFont typeface="Wingdings" pitchFamily="2" charset="2"/>
                        <a:buChar char="n"/>
                        <a:tabLst/>
                        <a:defRPr/>
                      </a:pPr>
                      <a:r>
                        <a:rPr kumimoji="0" lang="en-US" altLang="zh-CN" sz="1400" b="1" i="0" u="none" strike="noStrike"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 XXX                                                                   </a:t>
                      </a:r>
                      <a:endParaRPr lang="zh-CN" altLang="zh-CN" sz="1400" b="1" dirty="0" smtClean="0">
                        <a:latin typeface="微软雅黑" panose="020B0503020204020204" pitchFamily="34" charset="-122"/>
                        <a:ea typeface="微软雅黑" panose="020B0503020204020204" pitchFamily="34" charset="-122"/>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174625" marR="0" lvl="0" indent="-174625" algn="l" defTabSz="914400" rtl="0" eaLnBrk="1" fontAlgn="base" latinLnBrk="0" hangingPunct="1">
                        <a:lnSpc>
                          <a:spcPct val="120000"/>
                        </a:lnSpc>
                        <a:spcBef>
                          <a:spcPts val="600"/>
                        </a:spcBef>
                        <a:spcAft>
                          <a:spcPct val="0"/>
                        </a:spcAft>
                        <a:buClr>
                          <a:schemeClr val="accent1"/>
                        </a:buClr>
                        <a:buSzPct val="60000"/>
                        <a:buFont typeface="Wingdings" pitchFamily="2" charset="2"/>
                        <a:buChar char="n"/>
                        <a:tabLst/>
                      </a:pP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项目总预算金额：</a:t>
                      </a:r>
                      <a:r>
                        <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XX</a:t>
                      </a: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万元</a:t>
                      </a:r>
                      <a:endPar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endParaRPr>
                    </a:p>
                    <a:p>
                      <a:pPr marL="174625" marR="0" lvl="0" indent="-174625" algn="l" defTabSz="914400" rtl="0" eaLnBrk="1" fontAlgn="base" latinLnBrk="0" hangingPunct="1">
                        <a:lnSpc>
                          <a:spcPct val="120000"/>
                        </a:lnSpc>
                        <a:spcBef>
                          <a:spcPts val="600"/>
                        </a:spcBef>
                        <a:spcAft>
                          <a:spcPct val="0"/>
                        </a:spcAft>
                        <a:buClr>
                          <a:schemeClr val="accent1"/>
                        </a:buClr>
                        <a:buSzPct val="60000"/>
                        <a:buFont typeface="Wingdings" pitchFamily="2" charset="2"/>
                        <a:buChar char="n"/>
                        <a:tabLst/>
                      </a:pP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对外合作方</a:t>
                      </a:r>
                      <a:r>
                        <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a:t>
                      </a: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外包方（如有）</a:t>
                      </a:r>
                      <a:endPar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endParaRPr>
                    </a:p>
                    <a:p>
                      <a:pPr marL="0" marR="0" lvl="0" indent="0" algn="l" defTabSz="914400" rtl="0" eaLnBrk="1" fontAlgn="base" latinLnBrk="0" hangingPunct="1">
                        <a:lnSpc>
                          <a:spcPct val="120000"/>
                        </a:lnSpc>
                        <a:spcBef>
                          <a:spcPts val="600"/>
                        </a:spcBef>
                        <a:spcAft>
                          <a:spcPct val="0"/>
                        </a:spcAft>
                        <a:buClr>
                          <a:schemeClr val="accent1"/>
                        </a:buClr>
                        <a:buSzPct val="60000"/>
                        <a:buFont typeface="Wingdings" pitchFamily="2" charset="2"/>
                        <a:buNone/>
                        <a:tabLst/>
                      </a:pPr>
                      <a:r>
                        <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    XXX</a:t>
                      </a:r>
                    </a:p>
                    <a:p>
                      <a:pPr marL="174625" marR="0" lvl="0" indent="-174625" algn="l" defTabSz="914400" rtl="0" eaLnBrk="1" fontAlgn="base" latinLnBrk="0" hangingPunct="1">
                        <a:lnSpc>
                          <a:spcPct val="120000"/>
                        </a:lnSpc>
                        <a:spcBef>
                          <a:spcPts val="600"/>
                        </a:spcBef>
                        <a:spcAft>
                          <a:spcPct val="0"/>
                        </a:spcAft>
                        <a:buClr>
                          <a:schemeClr val="accent1"/>
                        </a:buClr>
                        <a:buSzPct val="60000"/>
                        <a:buFont typeface="Wingdings" pitchFamily="2" charset="2"/>
                        <a:buChar char="n"/>
                        <a:tabLst/>
                      </a:pP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合作</a:t>
                      </a:r>
                      <a:r>
                        <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a:t>
                      </a: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外包费（如有）</a:t>
                      </a:r>
                      <a:endPar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endParaRPr>
                    </a:p>
                    <a:p>
                      <a:pPr marL="0" marR="0" lvl="0" indent="0" algn="l" defTabSz="914400" rtl="0" eaLnBrk="1" fontAlgn="base" latinLnBrk="0" hangingPunct="1">
                        <a:lnSpc>
                          <a:spcPct val="120000"/>
                        </a:lnSpc>
                        <a:spcBef>
                          <a:spcPts val="600"/>
                        </a:spcBef>
                        <a:spcAft>
                          <a:spcPct val="0"/>
                        </a:spcAft>
                        <a:buClr>
                          <a:schemeClr val="accent1"/>
                        </a:buClr>
                        <a:buSzPct val="60000"/>
                        <a:buFont typeface="Wingdings" pitchFamily="2" charset="2"/>
                        <a:buNone/>
                        <a:tabLst/>
                      </a:pPr>
                      <a:r>
                        <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   XXX</a:t>
                      </a:r>
                      <a:r>
                        <a:rPr kumimoji="0" lang="zh-CN" altLang="en-US"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rPr>
                        <a:t>万元</a:t>
                      </a:r>
                      <a:endParaRPr kumimoji="0" lang="en-US" altLang="zh-CN" sz="1400" b="0" i="0" u="none" strike="noStrike" kern="1200" cap="none" normalizeH="0" baseline="0" dirty="0" smtClean="0">
                        <a:ln>
                          <a:noFill/>
                        </a:ln>
                        <a:solidFill>
                          <a:schemeClr val="tx1"/>
                        </a:solidFill>
                        <a:effectLst/>
                        <a:latin typeface="微软雅黑" panose="020B0503020204020204" pitchFamily="34" charset="-122"/>
                        <a:ea typeface="微软雅黑" panose="020B0503020204020204" pitchFamily="34" charset="-122"/>
                        <a:cs typeface="Arial" pitchFamily="34" charset="0"/>
                      </a:endParaRPr>
                    </a:p>
                  </a:txBody>
                  <a:tcP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bl>
          </a:graphicData>
        </a:graphic>
      </p:graphicFrame>
      <p:sp>
        <p:nvSpPr>
          <p:cNvPr id="3" name="流程图: 过程 2"/>
          <p:cNvSpPr/>
          <p:nvPr/>
        </p:nvSpPr>
        <p:spPr>
          <a:xfrm>
            <a:off x="3560316" y="2148401"/>
            <a:ext cx="225631" cy="213756"/>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8" name="流程图: 过程 17"/>
          <p:cNvSpPr/>
          <p:nvPr/>
        </p:nvSpPr>
        <p:spPr>
          <a:xfrm>
            <a:off x="3560316" y="2469034"/>
            <a:ext cx="225631" cy="213756"/>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9" name="流程图: 过程 18"/>
          <p:cNvSpPr/>
          <p:nvPr/>
        </p:nvSpPr>
        <p:spPr>
          <a:xfrm>
            <a:off x="3560316" y="2801543"/>
            <a:ext cx="225631" cy="213756"/>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0" name="流程图: 过程 19"/>
          <p:cNvSpPr/>
          <p:nvPr/>
        </p:nvSpPr>
        <p:spPr>
          <a:xfrm>
            <a:off x="3560316" y="3134052"/>
            <a:ext cx="225631" cy="213756"/>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22" name="流程图: 过程 21"/>
          <p:cNvSpPr/>
          <p:nvPr/>
        </p:nvSpPr>
        <p:spPr>
          <a:xfrm>
            <a:off x="3560316" y="3454686"/>
            <a:ext cx="225631" cy="213756"/>
          </a:xfrm>
          <a:prstGeom prst="flowChartProcess">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81359742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72411" y="584718"/>
            <a:ext cx="8919493" cy="584775"/>
          </a:xfrm>
          <a:prstGeom prst="rect">
            <a:avLst/>
          </a:prstGeom>
          <a:noFill/>
        </p:spPr>
        <p:txBody>
          <a:bodyPr wrap="square" rtlCol="0">
            <a:spAutoFit/>
          </a:bodyPr>
          <a:lstStyle>
            <a:defPPr>
              <a:defRPr lang="zh-CN"/>
            </a:defPPr>
            <a:lvl1pPr>
              <a:defRPr sz="3200">
                <a:solidFill>
                  <a:srgbClr val="0093CA"/>
                </a:solidFill>
                <a:latin typeface="微软雅黑" panose="020B0503020204020204" pitchFamily="34" charset="-122"/>
                <a:ea typeface="微软雅黑" panose="020B0503020204020204" pitchFamily="34" charset="-122"/>
              </a:defRPr>
            </a:lvl1pPr>
          </a:lstStyle>
          <a:p>
            <a:r>
              <a:rPr lang="zh-CN" altLang="en-US" dirty="0" smtClean="0"/>
              <a:t>项目目标</a:t>
            </a:r>
            <a:r>
              <a:rPr lang="en-US" altLang="zh-CN" dirty="0" smtClean="0"/>
              <a:t>-</a:t>
            </a:r>
            <a:r>
              <a:rPr lang="zh-CN" altLang="en-US" dirty="0" smtClean="0"/>
              <a:t>电气一次二次</a:t>
            </a:r>
            <a:endParaRPr lang="en-US" altLang="zh-CN" dirty="0"/>
          </a:p>
        </p:txBody>
      </p:sp>
      <p:graphicFrame>
        <p:nvGraphicFramePr>
          <p:cNvPr id="3" name="Table 5"/>
          <p:cNvGraphicFramePr>
            <a:graphicFrameLocks noGrp="1"/>
          </p:cNvGraphicFramePr>
          <p:nvPr>
            <p:extLst>
              <p:ext uri="{D42A27DB-BD31-4B8C-83A1-F6EECF244321}">
                <p14:modId xmlns:p14="http://schemas.microsoft.com/office/powerpoint/2010/main" val="362534740"/>
              </p:ext>
            </p:extLst>
          </p:nvPr>
        </p:nvGraphicFramePr>
        <p:xfrm>
          <a:off x="352498" y="1773896"/>
          <a:ext cx="11520848" cy="4543256"/>
        </p:xfrm>
        <a:graphic>
          <a:graphicData uri="http://schemas.openxmlformats.org/drawingml/2006/table">
            <a:tbl>
              <a:tblPr firstRow="1">
                <a:tableStyleId>{5C22544A-7EE6-4342-B048-85BDC9FD1C3A}</a:tableStyleId>
              </a:tblPr>
              <a:tblGrid>
                <a:gridCol w="2335284">
                  <a:extLst>
                    <a:ext uri="{9D8B030D-6E8A-4147-A177-3AD203B41FA5}">
                      <a16:colId xmlns:a16="http://schemas.microsoft.com/office/drawing/2014/main" val="20000"/>
                    </a:ext>
                  </a:extLst>
                </a:gridCol>
                <a:gridCol w="2309616">
                  <a:extLst>
                    <a:ext uri="{9D8B030D-6E8A-4147-A177-3AD203B41FA5}">
                      <a16:colId xmlns:a16="http://schemas.microsoft.com/office/drawing/2014/main" val="20001"/>
                    </a:ext>
                  </a:extLst>
                </a:gridCol>
                <a:gridCol w="2664166">
                  <a:extLst>
                    <a:ext uri="{9D8B030D-6E8A-4147-A177-3AD203B41FA5}">
                      <a16:colId xmlns:a16="http://schemas.microsoft.com/office/drawing/2014/main" val="20002"/>
                    </a:ext>
                  </a:extLst>
                </a:gridCol>
                <a:gridCol w="2175163">
                  <a:extLst>
                    <a:ext uri="{9D8B030D-6E8A-4147-A177-3AD203B41FA5}">
                      <a16:colId xmlns:a16="http://schemas.microsoft.com/office/drawing/2014/main" val="3973864459"/>
                    </a:ext>
                  </a:extLst>
                </a:gridCol>
                <a:gridCol w="2036619">
                  <a:extLst>
                    <a:ext uri="{9D8B030D-6E8A-4147-A177-3AD203B41FA5}">
                      <a16:colId xmlns:a16="http://schemas.microsoft.com/office/drawing/2014/main" val="2360498699"/>
                    </a:ext>
                  </a:extLst>
                </a:gridCol>
              </a:tblGrid>
              <a:tr h="512104">
                <a:tc>
                  <a:txBody>
                    <a:bodyPr/>
                    <a:lstStyle/>
                    <a:p>
                      <a:pPr algn="ctr" defTabSz="932472" fontAlgn="base">
                        <a:lnSpc>
                          <a:spcPct val="90000"/>
                        </a:lnSpc>
                        <a:spcBef>
                          <a:spcPct val="0"/>
                        </a:spcBef>
                        <a:spcAft>
                          <a:spcPct val="0"/>
                        </a:spcAft>
                      </a:pPr>
                      <a:r>
                        <a:rPr lang="zh-CN" altLang="en-US" sz="2000" b="1" kern="1200" dirty="0" smtClean="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rPr>
                        <a:t>标准物料数据库搭建</a:t>
                      </a:r>
                      <a:endParaRPr lang="en-US" sz="2000" b="1" kern="1200" dirty="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endParaRPr>
                    </a:p>
                  </a:txBody>
                  <a:tcPr marL="72000" marR="72000" marT="91440" marB="91440" anchor="ctr"/>
                </a:tc>
                <a:tc>
                  <a:txBody>
                    <a:bodyPr/>
                    <a:lstStyle/>
                    <a:p>
                      <a:pPr marL="0" algn="ctr" defTabSz="932472" rtl="0" eaLnBrk="1" fontAlgn="base" latinLnBrk="0" hangingPunct="1">
                        <a:lnSpc>
                          <a:spcPct val="90000"/>
                        </a:lnSpc>
                        <a:spcBef>
                          <a:spcPct val="0"/>
                        </a:spcBef>
                        <a:spcAft>
                          <a:spcPct val="0"/>
                        </a:spcAft>
                      </a:pPr>
                      <a:r>
                        <a:rPr lang="zh-CN" altLang="en-US" sz="2000" b="1" kern="1200" dirty="0" smtClean="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rPr>
                        <a:t>电缆选型设计平台</a:t>
                      </a:r>
                      <a:endParaRPr lang="en-US" sz="2000" b="1" kern="1200" dirty="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endParaRPr>
                    </a:p>
                  </a:txBody>
                  <a:tcPr marL="72000" marR="72000" marT="91440" marB="91440" anchor="ctr"/>
                </a:tc>
                <a:tc>
                  <a:txBody>
                    <a:bodyPr/>
                    <a:lstStyle/>
                    <a:p>
                      <a:pPr marL="0" algn="ctr" defTabSz="932472" rtl="0" eaLnBrk="1" fontAlgn="base" latinLnBrk="0" hangingPunct="1">
                        <a:lnSpc>
                          <a:spcPct val="90000"/>
                        </a:lnSpc>
                        <a:spcBef>
                          <a:spcPct val="0"/>
                        </a:spcBef>
                        <a:spcAft>
                          <a:spcPct val="0"/>
                        </a:spcAft>
                      </a:pPr>
                      <a:r>
                        <a:rPr lang="zh-CN" altLang="en-US" sz="2000" b="1" kern="1200" dirty="0" smtClean="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rPr>
                        <a:t>传感器选型设计平台</a:t>
                      </a:r>
                      <a:endParaRPr lang="en-US" sz="2000" b="1" kern="1200" dirty="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endParaRPr>
                    </a:p>
                  </a:txBody>
                  <a:tcPr marL="72000" marR="72000" marT="91440" marB="91440" anchor="ctr"/>
                </a:tc>
                <a:tc>
                  <a:txBody>
                    <a:bodyPr/>
                    <a:lstStyle/>
                    <a:p>
                      <a:pPr marL="0" algn="ctr" defTabSz="932472" rtl="0" eaLnBrk="1" fontAlgn="base" latinLnBrk="0" hangingPunct="1">
                        <a:lnSpc>
                          <a:spcPct val="90000"/>
                        </a:lnSpc>
                        <a:spcBef>
                          <a:spcPct val="0"/>
                        </a:spcBef>
                        <a:spcAft>
                          <a:spcPct val="0"/>
                        </a:spcAft>
                      </a:pPr>
                      <a:r>
                        <a:rPr lang="zh-CN" altLang="en-US" sz="2000" b="1" kern="1200" dirty="0" smtClean="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rPr>
                        <a:t>电气接口图纸模块化</a:t>
                      </a:r>
                      <a:endParaRPr lang="en-US" sz="2000" b="1" kern="1200" dirty="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endParaRPr>
                    </a:p>
                  </a:txBody>
                  <a:tcPr marL="72000" marR="72000" marT="91440" marB="91440" anchor="ctr"/>
                </a:tc>
                <a:tc>
                  <a:txBody>
                    <a:bodyPr/>
                    <a:lstStyle/>
                    <a:p>
                      <a:pPr marL="0" algn="ctr" defTabSz="932472" rtl="0" eaLnBrk="1" fontAlgn="base" latinLnBrk="0" hangingPunct="1">
                        <a:lnSpc>
                          <a:spcPct val="90000"/>
                        </a:lnSpc>
                        <a:spcBef>
                          <a:spcPct val="0"/>
                        </a:spcBef>
                        <a:spcAft>
                          <a:spcPct val="0"/>
                        </a:spcAft>
                      </a:pPr>
                      <a:r>
                        <a:rPr lang="zh-CN" altLang="en-US" sz="2000" b="1" kern="1200" dirty="0" smtClean="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rPr>
                        <a:t>文档管理平台</a:t>
                      </a:r>
                      <a:endParaRPr lang="en-US" sz="2000" b="1" kern="1200" dirty="0">
                        <a:gradFill>
                          <a:gsLst>
                            <a:gs pos="0">
                              <a:srgbClr val="FFFFFF"/>
                            </a:gs>
                            <a:gs pos="100000">
                              <a:srgbClr val="FFFFFF"/>
                            </a:gs>
                          </a:gsLst>
                          <a:lin ang="5400000" scaled="0"/>
                        </a:gradFill>
                        <a:latin typeface="微软雅黑" panose="020B0503020204020204" pitchFamily="34" charset="-122"/>
                        <a:ea typeface="微软雅黑" panose="020B0503020204020204" pitchFamily="34" charset="-122"/>
                        <a:cs typeface="Segoe UI" pitchFamily="34" charset="0"/>
                      </a:endParaRPr>
                    </a:p>
                  </a:txBody>
                  <a:tcPr marL="72000" marR="72000" marT="91440" marB="91440" anchor="ctr"/>
                </a:tc>
                <a:extLst>
                  <a:ext uri="{0D108BD9-81ED-4DB2-BD59-A6C34878D82A}">
                    <a16:rowId xmlns:a16="http://schemas.microsoft.com/office/drawing/2014/main" val="10000"/>
                  </a:ext>
                </a:extLst>
              </a:tr>
              <a:tr h="3811736">
                <a:tc>
                  <a:txBody>
                    <a:bodyPr/>
                    <a:lstStyle/>
                    <a:p>
                      <a:pPr marL="0" lvl="0" indent="0" algn="l">
                        <a:lnSpc>
                          <a:spcPct val="100000"/>
                        </a:lnSpc>
                        <a:spcBef>
                          <a:spcPts val="400"/>
                        </a:spcBef>
                        <a:spcAft>
                          <a:spcPts val="0"/>
                        </a:spcAft>
                        <a:buNone/>
                      </a:pPr>
                      <a:r>
                        <a:rPr lang="en-US" altLang="zh-CN" sz="1600" baseline="0" dirty="0" smtClean="0">
                          <a:latin typeface="微软雅黑" panose="020B0503020204020204" pitchFamily="34" charset="-122"/>
                          <a:ea typeface="微软雅黑" panose="020B0503020204020204" pitchFamily="34" charset="-122"/>
                        </a:rPr>
                        <a:t>             </a:t>
                      </a:r>
                      <a:r>
                        <a:rPr lang="en-US" altLang="zh-CN" sz="2800" baseline="0" dirty="0" smtClean="0">
                          <a:latin typeface="微软雅黑" panose="020B0503020204020204" pitchFamily="34" charset="-122"/>
                          <a:ea typeface="微软雅黑" panose="020B0503020204020204" pitchFamily="34" charset="-122"/>
                        </a:rPr>
                        <a:t>01</a:t>
                      </a:r>
                    </a:p>
                    <a:p>
                      <a:pPr marL="0" lvl="0" indent="0" algn="l">
                        <a:lnSpc>
                          <a:spcPct val="100000"/>
                        </a:lnSpc>
                        <a:spcBef>
                          <a:spcPts val="400"/>
                        </a:spcBef>
                        <a:spcAft>
                          <a:spcPts val="0"/>
                        </a:spcAft>
                        <a:buNone/>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整理所有物料（电缆、电缆组件、传感器、小电器件等所有一次二次相关的设备），形成一级商业数据库</a:t>
                      </a: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lvl="0" indent="0" algn="l">
                        <a:lnSpc>
                          <a:spcPct val="100000"/>
                        </a:lnSpc>
                        <a:spcBef>
                          <a:spcPts val="400"/>
                        </a:spcBef>
                        <a:spcAft>
                          <a:spcPts val="0"/>
                        </a:spcAft>
                        <a:buNone/>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lvl="0" indent="0" algn="l">
                        <a:lnSpc>
                          <a:spcPct val="100000"/>
                        </a:lnSpc>
                        <a:spcBef>
                          <a:spcPts val="400"/>
                        </a:spcBef>
                        <a:spcAft>
                          <a:spcPts val="0"/>
                        </a:spcAft>
                        <a:buNone/>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lvl="0" indent="0" algn="l">
                        <a:lnSpc>
                          <a:spcPct val="100000"/>
                        </a:lnSpc>
                        <a:spcBef>
                          <a:spcPts val="400"/>
                        </a:spcBef>
                        <a:spcAft>
                          <a:spcPts val="0"/>
                        </a:spcAft>
                        <a:buNone/>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工具：</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Excel</a:t>
                      </a: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或者</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Access</a:t>
                      </a:r>
                      <a:endParaRPr lang="en-US" sz="1600" kern="1200" dirty="0">
                        <a:solidFill>
                          <a:schemeClr val="dk1"/>
                        </a:solidFill>
                        <a:latin typeface="微软雅黑" panose="020B0503020204020204" pitchFamily="34" charset="-122"/>
                        <a:ea typeface="微软雅黑" panose="020B0503020204020204" pitchFamily="34" charset="-122"/>
                        <a:cs typeface="+mn-cs"/>
                      </a:endParaRPr>
                    </a:p>
                  </a:txBody>
                  <a:tcPr marL="72000" marR="72000" marT="72000" marB="72000"/>
                </a:tc>
                <a:tc>
                  <a:txBody>
                    <a:bodyPr/>
                    <a:lstStyle/>
                    <a:p>
                      <a:pPr marL="0" lvl="0" indent="0" algn="l">
                        <a:lnSpc>
                          <a:spcPct val="100000"/>
                        </a:lnSpc>
                        <a:spcBef>
                          <a:spcPts val="400"/>
                        </a:spcBef>
                        <a:spcAft>
                          <a:spcPts val="0"/>
                        </a:spcAft>
                        <a:buNone/>
                      </a:pPr>
                      <a:r>
                        <a:rPr lang="en-US" altLang="zh-CN" sz="2800" baseline="0" dirty="0" smtClean="0">
                          <a:latin typeface="微软雅黑" panose="020B0503020204020204" pitchFamily="34" charset="-122"/>
                          <a:ea typeface="微软雅黑" panose="020B0503020204020204" pitchFamily="34" charset="-122"/>
                        </a:rPr>
                        <a:t>      02</a:t>
                      </a:r>
                    </a:p>
                    <a:p>
                      <a:pPr marL="0" marR="0" indent="0" algn="l" defTabSz="932742" rtl="0" eaLnBrk="1" fontAlgn="auto" latinLnBrk="0" hangingPunct="1">
                        <a:lnSpc>
                          <a:spcPct val="100000"/>
                        </a:lnSpc>
                        <a:spcBef>
                          <a:spcPts val="400"/>
                        </a:spcBef>
                        <a:spcAft>
                          <a:spcPts val="0"/>
                        </a:spcAft>
                        <a:buClrTx/>
                        <a:buSzTx/>
                        <a:buFontTx/>
                        <a:buNone/>
                        <a:tabLst/>
                        <a:defRPr/>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电缆配置式最优选型；</a:t>
                      </a: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电缆载流量、敷设方式等参数化设计</a:t>
                      </a: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底层工具：</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Excel</a:t>
                      </a: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或者</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Access</a:t>
                      </a: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C#</a:t>
                      </a:r>
                    </a:p>
                    <a:p>
                      <a:pPr marL="0" marR="0" indent="0" algn="l" defTabSz="932742" rtl="0" eaLnBrk="1" fontAlgn="auto" latinLnBrk="0" hangingPunct="1">
                        <a:lnSpc>
                          <a:spcPct val="100000"/>
                        </a:lnSpc>
                        <a:spcBef>
                          <a:spcPts val="400"/>
                        </a:spcBef>
                        <a:spcAft>
                          <a:spcPts val="0"/>
                        </a:spcAft>
                        <a:buClrTx/>
                        <a:buSzTx/>
                        <a:buFontTx/>
                        <a:buNone/>
                        <a:tabLst/>
                        <a:defRPr/>
                      </a:pPr>
                      <a:endParaRPr lang="en-US"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sz="1600" kern="1200" dirty="0">
                        <a:solidFill>
                          <a:schemeClr val="dk1"/>
                        </a:solidFill>
                        <a:latin typeface="微软雅黑" panose="020B0503020204020204" pitchFamily="34" charset="-122"/>
                        <a:ea typeface="微软雅黑" panose="020B0503020204020204" pitchFamily="34" charset="-122"/>
                        <a:cs typeface="+mn-cs"/>
                      </a:endParaRPr>
                    </a:p>
                  </a:txBody>
                  <a:tcPr marL="72000" marR="72000" marT="72000" marB="72000"/>
                </a:tc>
                <a:tc>
                  <a:txBody>
                    <a:bodyPr/>
                    <a:lstStyle/>
                    <a:p>
                      <a:pPr marL="0" lvl="0" indent="0" algn="l">
                        <a:lnSpc>
                          <a:spcPct val="100000"/>
                        </a:lnSpc>
                        <a:spcBef>
                          <a:spcPts val="400"/>
                        </a:spcBef>
                        <a:spcAft>
                          <a:spcPts val="0"/>
                        </a:spcAft>
                        <a:buNone/>
                      </a:pPr>
                      <a:r>
                        <a:rPr lang="en-US" altLang="zh-CN" sz="2800" baseline="0" dirty="0" smtClean="0">
                          <a:latin typeface="微软雅黑" panose="020B0503020204020204" pitchFamily="34" charset="-122"/>
                          <a:ea typeface="微软雅黑" panose="020B0503020204020204" pitchFamily="34" charset="-122"/>
                        </a:rPr>
                        <a:t>        03</a:t>
                      </a:r>
                    </a:p>
                    <a:p>
                      <a:pPr marL="0" marR="0" indent="0" algn="l" defTabSz="932742" rtl="0" eaLnBrk="1" fontAlgn="auto" latinLnBrk="0" hangingPunct="1">
                        <a:lnSpc>
                          <a:spcPct val="100000"/>
                        </a:lnSpc>
                        <a:spcBef>
                          <a:spcPts val="400"/>
                        </a:spcBef>
                        <a:spcAft>
                          <a:spcPts val="0"/>
                        </a:spcAft>
                        <a:buClrTx/>
                        <a:buSzTx/>
                        <a:buFontTx/>
                        <a:buNone/>
                        <a:tabLst/>
                        <a:defRPr/>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传感器自动选型</a:t>
                      </a: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底层工具：</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Excel</a:t>
                      </a: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或者</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Access</a:t>
                      </a: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C#</a:t>
                      </a:r>
                    </a:p>
                    <a:p>
                      <a:pPr marL="0" marR="0" indent="0" algn="l" defTabSz="932742" rtl="0" eaLnBrk="1" fontAlgn="auto" latinLnBrk="0" hangingPunct="1">
                        <a:lnSpc>
                          <a:spcPct val="100000"/>
                        </a:lnSpc>
                        <a:spcBef>
                          <a:spcPts val="400"/>
                        </a:spcBef>
                        <a:spcAft>
                          <a:spcPts val="0"/>
                        </a:spcAft>
                        <a:buClrTx/>
                        <a:buSzTx/>
                        <a:buFontTx/>
                        <a:buNone/>
                        <a:tabLst/>
                        <a:defRPr/>
                      </a:pPr>
                      <a:endParaRPr lang="en-US" sz="1600" b="0" kern="1200" dirty="0">
                        <a:solidFill>
                          <a:schemeClr val="dk1"/>
                        </a:solidFill>
                        <a:latin typeface="微软雅黑" panose="020B0503020204020204" pitchFamily="34" charset="-122"/>
                        <a:ea typeface="微软雅黑" panose="020B0503020204020204" pitchFamily="34" charset="-122"/>
                        <a:cs typeface="+mn-cs"/>
                      </a:endParaRPr>
                    </a:p>
                  </a:txBody>
                  <a:tcPr marL="72000" marR="72000" marT="72000" marB="72000"/>
                </a:tc>
                <a:tc>
                  <a:txBody>
                    <a:bodyPr/>
                    <a:lstStyle/>
                    <a:p>
                      <a:pPr marL="0" lvl="0" indent="0" algn="l">
                        <a:lnSpc>
                          <a:spcPct val="100000"/>
                        </a:lnSpc>
                        <a:spcBef>
                          <a:spcPts val="400"/>
                        </a:spcBef>
                        <a:spcAft>
                          <a:spcPts val="0"/>
                        </a:spcAft>
                        <a:buNone/>
                      </a:pPr>
                      <a:r>
                        <a:rPr lang="en-US" altLang="zh-CN" sz="2800" baseline="0" dirty="0" smtClean="0">
                          <a:latin typeface="微软雅黑" panose="020B0503020204020204" pitchFamily="34" charset="-122"/>
                          <a:ea typeface="微软雅黑" panose="020B0503020204020204" pitchFamily="34" charset="-122"/>
                        </a:rPr>
                        <a:t>       04</a:t>
                      </a:r>
                    </a:p>
                    <a:p>
                      <a:pPr marL="0" marR="0" indent="0" algn="l" defTabSz="932742" rtl="0" eaLnBrk="1" fontAlgn="auto" latinLnBrk="0" hangingPunct="1">
                        <a:lnSpc>
                          <a:spcPct val="100000"/>
                        </a:lnSpc>
                        <a:spcBef>
                          <a:spcPts val="400"/>
                        </a:spcBef>
                        <a:spcAft>
                          <a:spcPts val="0"/>
                        </a:spcAft>
                        <a:buClrTx/>
                        <a:buSzTx/>
                        <a:buFontTx/>
                        <a:buNone/>
                        <a:tabLst/>
                        <a:defRPr/>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将电气图纸整合进</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EPLAN</a:t>
                      </a: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标准化模板中</a:t>
                      </a: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工具：</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EPLAN</a:t>
                      </a:r>
                    </a:p>
                  </a:txBody>
                  <a:tcPr marL="72000" marR="72000" marT="72000" marB="72000"/>
                </a:tc>
                <a:tc>
                  <a:txBody>
                    <a:bodyPr/>
                    <a:lstStyle/>
                    <a:p>
                      <a:pPr marL="0" lvl="0" indent="0" algn="l">
                        <a:lnSpc>
                          <a:spcPct val="100000"/>
                        </a:lnSpc>
                        <a:spcBef>
                          <a:spcPts val="400"/>
                        </a:spcBef>
                        <a:spcAft>
                          <a:spcPts val="0"/>
                        </a:spcAft>
                        <a:buNone/>
                      </a:pPr>
                      <a:r>
                        <a:rPr lang="en-US" altLang="zh-CN" sz="2800" baseline="0" dirty="0" smtClean="0">
                          <a:latin typeface="微软雅黑" panose="020B0503020204020204" pitchFamily="34" charset="-122"/>
                          <a:ea typeface="微软雅黑" panose="020B0503020204020204" pitchFamily="34" charset="-122"/>
                        </a:rPr>
                        <a:t>      05</a:t>
                      </a:r>
                    </a:p>
                    <a:p>
                      <a:pPr marL="0" marR="0" indent="0" algn="l" defTabSz="932742" rtl="0" eaLnBrk="1" fontAlgn="auto" latinLnBrk="0" hangingPunct="1">
                        <a:lnSpc>
                          <a:spcPct val="100000"/>
                        </a:lnSpc>
                        <a:spcBef>
                          <a:spcPts val="400"/>
                        </a:spcBef>
                        <a:spcAft>
                          <a:spcPts val="0"/>
                        </a:spcAft>
                        <a:buClrTx/>
                        <a:buSzTx/>
                        <a:buFontTx/>
                        <a:buNone/>
                        <a:tabLst/>
                        <a:defRPr/>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建立完善的文档管理平台，关联物料的协同管理等</a:t>
                      </a: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endParaRPr lang="en-US" altLang="zh-CN" sz="1600" kern="1200" dirty="0" smtClean="0">
                        <a:solidFill>
                          <a:schemeClr val="dk1"/>
                        </a:solidFill>
                        <a:latin typeface="微软雅黑" panose="020B0503020204020204" pitchFamily="34" charset="-122"/>
                        <a:ea typeface="微软雅黑" panose="020B0503020204020204" pitchFamily="34" charset="-122"/>
                        <a:cs typeface="+mn-cs"/>
                      </a:endParaRPr>
                    </a:p>
                    <a:p>
                      <a:pPr marL="0" marR="0" indent="0" algn="l" defTabSz="932742" rtl="0" eaLnBrk="1" fontAlgn="auto" latinLnBrk="0" hangingPunct="1">
                        <a:lnSpc>
                          <a:spcPct val="100000"/>
                        </a:lnSpc>
                        <a:spcBef>
                          <a:spcPts val="400"/>
                        </a:spcBef>
                        <a:spcAft>
                          <a:spcPts val="0"/>
                        </a:spcAft>
                        <a:buClrTx/>
                        <a:buSzTx/>
                        <a:buFontTx/>
                        <a:buNone/>
                        <a:tabLst/>
                        <a:defRPr/>
                      </a:pP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平台：</a:t>
                      </a:r>
                      <a:r>
                        <a:rPr lang="en-US" altLang="zh-CN" sz="1600" kern="1200" dirty="0" err="1" smtClean="0">
                          <a:solidFill>
                            <a:schemeClr val="dk1"/>
                          </a:solidFill>
                          <a:latin typeface="微软雅黑" panose="020B0503020204020204" pitchFamily="34" charset="-122"/>
                          <a:ea typeface="微软雅黑" panose="020B0503020204020204" pitchFamily="34" charset="-122"/>
                          <a:cs typeface="+mn-cs"/>
                        </a:rPr>
                        <a:t>Teambition</a:t>
                      </a:r>
                      <a:r>
                        <a:rPr lang="zh-CN" altLang="en-US" sz="1600" kern="1200" dirty="0" smtClean="0">
                          <a:solidFill>
                            <a:schemeClr val="dk1"/>
                          </a:solidFill>
                          <a:latin typeface="微软雅黑" panose="020B0503020204020204" pitchFamily="34" charset="-122"/>
                          <a:ea typeface="微软雅黑" panose="020B0503020204020204" pitchFamily="34" charset="-122"/>
                          <a:cs typeface="+mn-cs"/>
                        </a:rPr>
                        <a:t>，</a:t>
                      </a:r>
                      <a:r>
                        <a:rPr lang="en-US" altLang="zh-CN" sz="1600" kern="1200" dirty="0" smtClean="0">
                          <a:solidFill>
                            <a:schemeClr val="dk1"/>
                          </a:solidFill>
                          <a:latin typeface="微软雅黑" panose="020B0503020204020204" pitchFamily="34" charset="-122"/>
                          <a:ea typeface="微软雅黑" panose="020B0503020204020204" pitchFamily="34" charset="-122"/>
                          <a:cs typeface="+mn-cs"/>
                        </a:rPr>
                        <a:t>SharePoint</a:t>
                      </a:r>
                    </a:p>
                    <a:p>
                      <a:pPr algn="l">
                        <a:lnSpc>
                          <a:spcPct val="100000"/>
                        </a:lnSpc>
                        <a:spcBef>
                          <a:spcPts val="400"/>
                        </a:spcBef>
                        <a:spcAft>
                          <a:spcPts val="0"/>
                        </a:spcAft>
                      </a:pPr>
                      <a:endParaRPr lang="zh-CN" altLang="en-US" sz="1600" b="0" i="0" u="none" strike="noStrike" kern="1200" baseline="0" dirty="0" smtClean="0">
                        <a:solidFill>
                          <a:schemeClr val="dk1"/>
                        </a:solidFill>
                        <a:latin typeface="微软雅黑" panose="020B0503020204020204" pitchFamily="34" charset="-122"/>
                        <a:ea typeface="微软雅黑" panose="020B0503020204020204" pitchFamily="34" charset="-122"/>
                        <a:cs typeface="+mn-cs"/>
                      </a:endParaRPr>
                    </a:p>
                  </a:txBody>
                  <a:tcPr marL="72000" marR="72000" marT="72000" marB="72000"/>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9059197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72411" y="584718"/>
            <a:ext cx="8919493"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项目范围</a:t>
            </a:r>
            <a:endParaRPr lang="en-US" altLang="zh-CN" sz="3200" dirty="0">
              <a:solidFill>
                <a:srgbClr val="0093CA"/>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4423847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72772" y="584718"/>
            <a:ext cx="8919493"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需求分析</a:t>
            </a:r>
            <a:endParaRPr lang="en-US" altLang="zh-CN" sz="3200" dirty="0">
              <a:solidFill>
                <a:srgbClr val="0093CA"/>
              </a:solidFill>
              <a:latin typeface="微软雅黑" panose="020B0503020204020204" pitchFamily="34" charset="-122"/>
              <a:ea typeface="微软雅黑" panose="020B0503020204020204" pitchFamily="34" charset="-122"/>
            </a:endParaRPr>
          </a:p>
        </p:txBody>
      </p:sp>
      <p:graphicFrame>
        <p:nvGraphicFramePr>
          <p:cNvPr id="12" name="表格 11"/>
          <p:cNvGraphicFramePr>
            <a:graphicFrameLocks noGrp="1"/>
          </p:cNvGraphicFramePr>
          <p:nvPr>
            <p:extLst>
              <p:ext uri="{D42A27DB-BD31-4B8C-83A1-F6EECF244321}">
                <p14:modId xmlns:p14="http://schemas.microsoft.com/office/powerpoint/2010/main" val="3873801477"/>
              </p:ext>
            </p:extLst>
          </p:nvPr>
        </p:nvGraphicFramePr>
        <p:xfrm>
          <a:off x="653388" y="2097067"/>
          <a:ext cx="10744255" cy="3912505"/>
        </p:xfrm>
        <a:graphic>
          <a:graphicData uri="http://schemas.openxmlformats.org/drawingml/2006/table">
            <a:tbl>
              <a:tblPr/>
              <a:tblGrid>
                <a:gridCol w="875604">
                  <a:extLst>
                    <a:ext uri="{9D8B030D-6E8A-4147-A177-3AD203B41FA5}">
                      <a16:colId xmlns:a16="http://schemas.microsoft.com/office/drawing/2014/main" val="20001"/>
                    </a:ext>
                  </a:extLst>
                </a:gridCol>
                <a:gridCol w="4281873">
                  <a:extLst>
                    <a:ext uri="{9D8B030D-6E8A-4147-A177-3AD203B41FA5}">
                      <a16:colId xmlns:a16="http://schemas.microsoft.com/office/drawing/2014/main" val="20002"/>
                    </a:ext>
                  </a:extLst>
                </a:gridCol>
                <a:gridCol w="1395005">
                  <a:extLst>
                    <a:ext uri="{9D8B030D-6E8A-4147-A177-3AD203B41FA5}">
                      <a16:colId xmlns:a16="http://schemas.microsoft.com/office/drawing/2014/main" val="20004"/>
                    </a:ext>
                  </a:extLst>
                </a:gridCol>
                <a:gridCol w="4191773">
                  <a:extLst>
                    <a:ext uri="{9D8B030D-6E8A-4147-A177-3AD203B41FA5}">
                      <a16:colId xmlns:a16="http://schemas.microsoft.com/office/drawing/2014/main" val="20003"/>
                    </a:ext>
                  </a:extLst>
                </a:gridCol>
              </a:tblGrid>
              <a:tr h="458509">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编号</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用户需求</a:t>
                      </a:r>
                      <a:r>
                        <a:rPr lang="en-US" altLang="zh-CN" sz="1400" b="1" i="0" u="none" strike="noStrike" dirty="0" smtClean="0">
                          <a:solidFill>
                            <a:schemeClr val="bg1"/>
                          </a:solidFill>
                          <a:effectLst/>
                          <a:latin typeface="微软雅黑" panose="020B0503020204020204" pitchFamily="34" charset="-122"/>
                          <a:ea typeface="微软雅黑" panose="020B0503020204020204" pitchFamily="34" charset="-122"/>
                        </a:rPr>
                        <a:t>&amp;</a:t>
                      </a: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痛点</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需求提出人</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项目开发需求</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540000">
                <a:tc>
                  <a:txBody>
                    <a:bodyPr/>
                    <a:lstStyle/>
                    <a:p>
                      <a:pPr marL="0" algn="ctr" defTabSz="914400" rtl="0" eaLnBrk="1" fontAlgn="ctr" latinLnBrk="0" hangingPunct="1"/>
                      <a:r>
                        <a:rPr lang="en-US" altLang="zh-CN"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1</a:t>
                      </a:r>
                      <a:endParaRPr lang="en-US" altLang="zh-CN" sz="14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r>
                        <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rPr>
                        <a:t>　</a:t>
                      </a:r>
                      <a:r>
                        <a:rPr lang="zh-CN" altLang="en-US"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电缆、电缆附件、传感器等元器件选型缺少数据库或者模型，需手动翻样本，重复计算</a:t>
                      </a:r>
                      <a:endPar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r>
                        <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rPr>
                        <a:t>　</a:t>
                      </a:r>
                      <a:r>
                        <a:rPr lang="zh-CN" altLang="en-US"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电气</a:t>
                      </a:r>
                      <a:r>
                        <a:rPr lang="en-US" altLang="zh-CN" sz="1400" b="0" i="0" u="none" strike="noStrike" kern="1200" dirty="0" err="1" smtClean="0">
                          <a:solidFill>
                            <a:srgbClr val="000000"/>
                          </a:solidFill>
                          <a:effectLst/>
                          <a:latin typeface="微软雅黑" panose="020B0503020204020204" pitchFamily="34" charset="-122"/>
                          <a:ea typeface="微软雅黑" panose="020B0503020204020204" pitchFamily="34" charset="-122"/>
                          <a:cs typeface="+mn-cs"/>
                        </a:rPr>
                        <a:t>CoE</a:t>
                      </a:r>
                      <a:r>
                        <a:rPr lang="zh-CN" altLang="en-US"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设计</a:t>
                      </a:r>
                      <a:endPar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ctr" defTabSz="914400" rtl="0" eaLnBrk="1" fontAlgn="ctr" latinLnBrk="0" hangingPunct="1"/>
                      <a:r>
                        <a:rPr lang="zh-CN" altLang="en-US"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收集所有产品的相关元器件信息，定义不同受众的需求字段，定义查询和选型原则，定义界面；构建参数化设计模型</a:t>
                      </a:r>
                      <a:endParaRPr lang="zh-CN" altLang="en-US" sz="1400" b="0" i="0" u="none" strike="noStrike" kern="1200" dirty="0">
                        <a:solidFill>
                          <a:srgbClr val="000000"/>
                        </a:solidFill>
                        <a:effectLst/>
                        <a:latin typeface="微软雅黑" panose="020B0503020204020204" pitchFamily="34" charset="-122"/>
                        <a:ea typeface="微软雅黑" panose="020B0503020204020204" pitchFamily="34" charset="-122"/>
                        <a:cs typeface="+mn-cs"/>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1"/>
                  </a:ext>
                </a:extLst>
              </a:tr>
              <a:tr h="540000">
                <a:tc>
                  <a:txBody>
                    <a:bodyPr/>
                    <a:lstStyle/>
                    <a:p>
                      <a:pPr algn="ctr" fontAlgn="ct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2</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电气一次二次的相关设备接口信息分布在各个技术协议或者产品说明文件中，需要查询相关文件</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电气</a:t>
                      </a:r>
                      <a:r>
                        <a:rPr lang="en-US" altLang="zh-CN" sz="1400" b="0" i="0" u="none" strike="noStrike" kern="1200" dirty="0" err="1" smtClean="0">
                          <a:solidFill>
                            <a:srgbClr val="000000"/>
                          </a:solidFill>
                          <a:effectLst/>
                          <a:latin typeface="微软雅黑" panose="020B0503020204020204" pitchFamily="34" charset="-122"/>
                          <a:ea typeface="微软雅黑" panose="020B0503020204020204" pitchFamily="34" charset="-122"/>
                          <a:cs typeface="+mn-cs"/>
                        </a:rPr>
                        <a:t>CoE</a:t>
                      </a:r>
                      <a:r>
                        <a:rPr lang="zh-CN" altLang="en-US"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设计；</a:t>
                      </a:r>
                      <a:endParaRPr lang="en-US" altLang="zh-CN"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主控电气设计；</a:t>
                      </a:r>
                      <a:endParaRPr lang="en-US" altLang="zh-CN"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rPr>
                        <a:t>系统设计</a:t>
                      </a:r>
                      <a:endParaRPr lang="en-US" altLang="zh-CN" sz="1400" b="0" i="0" u="none" strike="noStrike" kern="1200" dirty="0" smtClean="0">
                        <a:solidFill>
                          <a:srgbClr val="000000"/>
                        </a:solidFill>
                        <a:effectLst/>
                        <a:latin typeface="微软雅黑" panose="020B0503020204020204" pitchFamily="34" charset="-122"/>
                        <a:ea typeface="微软雅黑" panose="020B0503020204020204" pitchFamily="34" charset="-122"/>
                        <a:cs typeface="+mn-cs"/>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在</a:t>
                      </a:r>
                      <a:r>
                        <a:rPr lang="en-US" altLang="zh-CN" sz="1400" b="0" i="0" u="none" strike="noStrike" dirty="0" err="1" smtClean="0">
                          <a:solidFill>
                            <a:srgbClr val="000000"/>
                          </a:solidFill>
                          <a:effectLst/>
                          <a:latin typeface="微软雅黑" panose="020B0503020204020204" pitchFamily="34" charset="-122"/>
                          <a:ea typeface="微软雅黑" panose="020B0503020204020204" pitchFamily="34" charset="-122"/>
                        </a:rPr>
                        <a:t>Eplan</a:t>
                      </a: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标准项目模板上进行各设备接口原理图，外形图的整合，以后所有信息在一份完整的原理图中</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540000">
                <a:tc>
                  <a:txBody>
                    <a:bodyPr/>
                    <a:lstStyle/>
                    <a:p>
                      <a:pPr algn="ctr" fontAlgn="ct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3</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文档分散，没有统一管理，版本管理、权限管理缺失</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电气</a:t>
                      </a:r>
                      <a:r>
                        <a:rPr lang="en-US" altLang="zh-CN" sz="1400" b="0" i="0" u="none" strike="noStrike" dirty="0" err="1" smtClean="0">
                          <a:solidFill>
                            <a:srgbClr val="000000"/>
                          </a:solidFill>
                          <a:effectLst/>
                          <a:latin typeface="微软雅黑" panose="020B0503020204020204" pitchFamily="34" charset="-122"/>
                          <a:ea typeface="微软雅黑" panose="020B0503020204020204" pitchFamily="34" charset="-122"/>
                        </a:rPr>
                        <a:t>CoE</a:t>
                      </a: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将文档在统一的平台上存储管理</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540000">
                <a:tc>
                  <a:txBody>
                    <a:bodyPr/>
                    <a:lstStyle/>
                    <a:p>
                      <a:pPr algn="ctr" fontAlgn="ct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4</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4"/>
                  </a:ext>
                </a:extLst>
              </a:tr>
              <a:tr h="540000">
                <a:tc>
                  <a:txBody>
                    <a:bodyPr/>
                    <a:lstStyle/>
                    <a:p>
                      <a:pPr algn="ctr" fontAlgn="ct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5</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a:solidFill>
                            <a:srgbClr val="000000"/>
                          </a:solidFill>
                          <a:effectLst/>
                          <a:latin typeface="微软雅黑" panose="020B0503020204020204" pitchFamily="34" charset="-122"/>
                          <a:ea typeface="微软雅黑" panose="020B0503020204020204" pitchFamily="34" charset="-122"/>
                        </a:rPr>
                        <a:t>　</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5"/>
                  </a:ext>
                </a:extLst>
              </a:tr>
              <a:tr h="540000">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6</a:t>
                      </a:r>
                      <a:endParaRPr lang="en-US" altLang="zh-CN"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6"/>
                  </a:ext>
                </a:extLst>
              </a:tr>
            </a:tbl>
          </a:graphicData>
        </a:graphic>
      </p:graphicFrame>
      <p:sp>
        <p:nvSpPr>
          <p:cNvPr id="4" name="矩形 3"/>
          <p:cNvSpPr/>
          <p:nvPr/>
        </p:nvSpPr>
        <p:spPr>
          <a:xfrm>
            <a:off x="2418677" y="1169493"/>
            <a:ext cx="7462742" cy="473294"/>
          </a:xfrm>
          <a:prstGeom prst="rect">
            <a:avLst/>
          </a:prstGeom>
          <a:noFill/>
          <a:ln>
            <a:solidFill>
              <a:schemeClr val="accent1"/>
            </a:solid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zh-CN" altLang="en-US" i="1" dirty="0" smtClean="0">
                <a:solidFill>
                  <a:srgbClr val="FF0000"/>
                </a:solidFill>
              </a:rPr>
              <a:t>详细描述用户</a:t>
            </a:r>
            <a:r>
              <a:rPr lang="en-US" altLang="zh-CN" i="1" dirty="0" smtClean="0">
                <a:solidFill>
                  <a:srgbClr val="FF0000"/>
                </a:solidFill>
              </a:rPr>
              <a:t>/</a:t>
            </a:r>
            <a:r>
              <a:rPr lang="zh-CN" altLang="en-US" i="1" dirty="0" smtClean="0">
                <a:solidFill>
                  <a:srgbClr val="FF0000"/>
                </a:solidFill>
              </a:rPr>
              <a:t>客户需求</a:t>
            </a:r>
            <a:r>
              <a:rPr lang="en-US" altLang="zh-CN" i="1" dirty="0" smtClean="0">
                <a:solidFill>
                  <a:srgbClr val="FF0000"/>
                </a:solidFill>
              </a:rPr>
              <a:t>&amp;</a:t>
            </a:r>
            <a:r>
              <a:rPr lang="zh-CN" altLang="en-US" i="1" dirty="0" smtClean="0">
                <a:solidFill>
                  <a:srgbClr val="FF0000"/>
                </a:solidFill>
              </a:rPr>
              <a:t>痛点，将这些需求分解成具体的项目开发需求</a:t>
            </a:r>
            <a:endParaRPr lang="zh-CN" altLang="en-US" i="1" dirty="0">
              <a:solidFill>
                <a:srgbClr val="FF0000"/>
              </a:solidFill>
            </a:endParaRPr>
          </a:p>
        </p:txBody>
      </p:sp>
    </p:spTree>
    <p:extLst>
      <p:ext uri="{BB962C8B-B14F-4D97-AF65-F5344CB8AC3E}">
        <p14:creationId xmlns:p14="http://schemas.microsoft.com/office/powerpoint/2010/main" val="15757274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72411" y="584718"/>
            <a:ext cx="7064015"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项目方案 </a:t>
            </a:r>
            <a:endParaRPr lang="en-US" altLang="zh-CN" sz="3200" dirty="0">
              <a:solidFill>
                <a:srgbClr val="0093CA"/>
              </a:solidFill>
              <a:latin typeface="微软雅黑" panose="020B0503020204020204" pitchFamily="34" charset="-122"/>
              <a:ea typeface="微软雅黑" panose="020B0503020204020204" pitchFamily="34" charset="-122"/>
            </a:endParaRPr>
          </a:p>
        </p:txBody>
      </p:sp>
      <p:sp>
        <p:nvSpPr>
          <p:cNvPr id="6" name="矩形 5"/>
          <p:cNvSpPr/>
          <p:nvPr/>
        </p:nvSpPr>
        <p:spPr>
          <a:xfrm>
            <a:off x="737882" y="1738537"/>
            <a:ext cx="11248534" cy="4247317"/>
          </a:xfrm>
          <a:prstGeom prst="rect">
            <a:avLst/>
          </a:prstGeom>
        </p:spPr>
        <p:txBody>
          <a:bodyPr wrap="square">
            <a:spAutoFit/>
          </a:bodyPr>
          <a:lstStyle/>
          <a:p>
            <a:pPr lvl="0">
              <a:lnSpc>
                <a:spcPct val="150000"/>
              </a:lnSpc>
              <a:defRPr/>
            </a:pP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电气一次二次：</a:t>
            </a:r>
            <a:endPar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endParaRPr>
          </a:p>
          <a:p>
            <a:pPr marL="457200" lvl="0" indent="-457200">
              <a:lnSpc>
                <a:spcPct val="150000"/>
              </a:lnSpc>
              <a:buAutoNum type="arabicPeriod"/>
              <a:defRPr/>
            </a:pP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电缆、传感器选型数据库：收集数据，用</a:t>
            </a:r>
            <a:r>
              <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rPr>
              <a:t>Excel</a:t>
            </a: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或者</a:t>
            </a:r>
            <a:r>
              <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rPr>
              <a:t>Access</a:t>
            </a: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搭建一级数据库，从设计者、使用者各受众层面定义好数据的字段，规定好关键字段和主索引；</a:t>
            </a:r>
            <a:endPar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endParaRPr>
          </a:p>
          <a:p>
            <a:pPr marL="457200" lvl="0" indent="-457200">
              <a:lnSpc>
                <a:spcPct val="150000"/>
              </a:lnSpc>
              <a:buAutoNum type="arabicPeriod"/>
              <a:defRPr/>
            </a:pP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设备配置式选型：用</a:t>
            </a:r>
            <a:r>
              <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rPr>
              <a:t>C#</a:t>
            </a: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或相关工具编写界面，基于完善的数据库层面，实现设备的自动选型，简化选型流程；</a:t>
            </a:r>
            <a:endPar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endParaRPr>
          </a:p>
          <a:p>
            <a:pPr marL="457200" lvl="0" indent="-457200">
              <a:lnSpc>
                <a:spcPct val="150000"/>
              </a:lnSpc>
              <a:buAutoNum type="arabicPeriod"/>
              <a:defRPr/>
            </a:pP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电缆载流量、敷设方式等参数化设计：建立各种计算模型，根据实际的需求进行参数化输入，实现选型准确、快速；</a:t>
            </a:r>
            <a:endPar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endParaRPr>
          </a:p>
          <a:p>
            <a:pPr marL="457200" lvl="0" indent="-457200">
              <a:lnSpc>
                <a:spcPct val="150000"/>
              </a:lnSpc>
              <a:buAutoNum type="arabicPeriod"/>
              <a:defRPr/>
            </a:pP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接口原理图标准化：完善</a:t>
            </a:r>
            <a:r>
              <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rPr>
              <a:t>EPLAN</a:t>
            </a: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标准化模板中电气一次二次的相关信息；</a:t>
            </a:r>
            <a:endPar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endParaRPr>
          </a:p>
          <a:p>
            <a:pPr marL="457200" lvl="0" indent="-457200">
              <a:lnSpc>
                <a:spcPct val="150000"/>
              </a:lnSpc>
              <a:buAutoNum type="arabicPeriod"/>
              <a:defRPr/>
            </a:pP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文档管理：使用</a:t>
            </a:r>
            <a:r>
              <a:rPr lang="en-US" altLang="zh-CN" sz="2000" kern="100" dirty="0" err="1" smtClean="0">
                <a:latin typeface="微软雅黑" panose="020B0503020204020204" pitchFamily="34" charset="-122"/>
                <a:ea typeface="微软雅黑" panose="020B0503020204020204" pitchFamily="34" charset="-122"/>
                <a:cs typeface="Times New Roman" panose="02020603050405020304" pitchFamily="18" charset="0"/>
              </a:rPr>
              <a:t>Teambition</a:t>
            </a:r>
            <a:r>
              <a:rPr lang="zh-CN" altLang="en-US" sz="2000" kern="100" dirty="0" smtClean="0">
                <a:latin typeface="微软雅黑" panose="020B0503020204020204" pitchFamily="34" charset="-122"/>
                <a:ea typeface="微软雅黑" panose="020B0503020204020204" pitchFamily="34" charset="-122"/>
                <a:cs typeface="Times New Roman" panose="02020603050405020304" pitchFamily="18" charset="0"/>
              </a:rPr>
              <a:t>等类似平台进行文档管理。</a:t>
            </a:r>
            <a:endParaRPr lang="en-US" altLang="zh-CN" sz="2000" kern="100" dirty="0" smtClean="0">
              <a:latin typeface="微软雅黑" panose="020B0503020204020204" pitchFamily="34" charset="-122"/>
              <a:ea typeface="微软雅黑" panose="020B0503020204020204" pitchFamily="34" charset="-122"/>
              <a:cs typeface="Times New Roman" panose="02020603050405020304" pitchFamily="18" charset="0"/>
            </a:endParaRPr>
          </a:p>
        </p:txBody>
      </p:sp>
    </p:spTree>
    <p:extLst>
      <p:ext uri="{BB962C8B-B14F-4D97-AF65-F5344CB8AC3E}">
        <p14:creationId xmlns:p14="http://schemas.microsoft.com/office/powerpoint/2010/main" val="122684118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72411" y="584718"/>
            <a:ext cx="7064015"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项目经济</a:t>
            </a:r>
            <a:r>
              <a:rPr lang="zh-CN" altLang="en-US" sz="3200" dirty="0">
                <a:solidFill>
                  <a:srgbClr val="0093CA"/>
                </a:solidFill>
                <a:latin typeface="微软雅黑" panose="020B0503020204020204" pitchFamily="34" charset="-122"/>
                <a:ea typeface="微软雅黑" panose="020B0503020204020204" pitchFamily="34" charset="-122"/>
              </a:rPr>
              <a:t>效益</a:t>
            </a:r>
            <a:r>
              <a:rPr lang="zh-CN" altLang="en-US" sz="3200" dirty="0" smtClean="0">
                <a:solidFill>
                  <a:srgbClr val="0093CA"/>
                </a:solidFill>
                <a:latin typeface="微软雅黑" panose="020B0503020204020204" pitchFamily="34" charset="-122"/>
                <a:ea typeface="微软雅黑" panose="020B0503020204020204" pitchFamily="34" charset="-122"/>
              </a:rPr>
              <a:t>分析</a:t>
            </a:r>
            <a:endParaRPr lang="en-US" altLang="zh-CN" sz="3200" dirty="0">
              <a:solidFill>
                <a:srgbClr val="0093CA"/>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610167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83562" y="578421"/>
            <a:ext cx="8919493"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关键考核指标</a:t>
            </a:r>
            <a:endParaRPr lang="en-US" altLang="zh-CN" sz="3200" dirty="0">
              <a:solidFill>
                <a:srgbClr val="0093CA"/>
              </a:solidFill>
              <a:latin typeface="微软雅黑" panose="020B0503020204020204" pitchFamily="34" charset="-122"/>
              <a:ea typeface="微软雅黑" panose="020B0503020204020204" pitchFamily="34" charset="-122"/>
            </a:endParaRPr>
          </a:p>
        </p:txBody>
      </p:sp>
      <p:graphicFrame>
        <p:nvGraphicFramePr>
          <p:cNvPr id="12" name="表格 11"/>
          <p:cNvGraphicFramePr>
            <a:graphicFrameLocks noGrp="1"/>
          </p:cNvGraphicFramePr>
          <p:nvPr>
            <p:extLst>
              <p:ext uri="{D42A27DB-BD31-4B8C-83A1-F6EECF244321}">
                <p14:modId xmlns:p14="http://schemas.microsoft.com/office/powerpoint/2010/main" val="3719747262"/>
              </p:ext>
            </p:extLst>
          </p:nvPr>
        </p:nvGraphicFramePr>
        <p:xfrm>
          <a:off x="928879" y="1870292"/>
          <a:ext cx="10054938" cy="4312998"/>
        </p:xfrm>
        <a:graphic>
          <a:graphicData uri="http://schemas.openxmlformats.org/drawingml/2006/table">
            <a:tbl>
              <a:tblPr/>
              <a:tblGrid>
                <a:gridCol w="605612">
                  <a:extLst>
                    <a:ext uri="{9D8B030D-6E8A-4147-A177-3AD203B41FA5}">
                      <a16:colId xmlns:a16="http://schemas.microsoft.com/office/drawing/2014/main" val="20001"/>
                    </a:ext>
                  </a:extLst>
                </a:gridCol>
                <a:gridCol w="3606221">
                  <a:extLst>
                    <a:ext uri="{9D8B030D-6E8A-4147-A177-3AD203B41FA5}">
                      <a16:colId xmlns:a16="http://schemas.microsoft.com/office/drawing/2014/main" val="862735692"/>
                    </a:ext>
                  </a:extLst>
                </a:gridCol>
                <a:gridCol w="2330605">
                  <a:extLst>
                    <a:ext uri="{9D8B030D-6E8A-4147-A177-3AD203B41FA5}">
                      <a16:colId xmlns:a16="http://schemas.microsoft.com/office/drawing/2014/main" val="264433563"/>
                    </a:ext>
                  </a:extLst>
                </a:gridCol>
                <a:gridCol w="1348218">
                  <a:extLst>
                    <a:ext uri="{9D8B030D-6E8A-4147-A177-3AD203B41FA5}">
                      <a16:colId xmlns:a16="http://schemas.microsoft.com/office/drawing/2014/main" val="1595847081"/>
                    </a:ext>
                  </a:extLst>
                </a:gridCol>
                <a:gridCol w="2164282">
                  <a:extLst>
                    <a:ext uri="{9D8B030D-6E8A-4147-A177-3AD203B41FA5}">
                      <a16:colId xmlns:a16="http://schemas.microsoft.com/office/drawing/2014/main" val="1428903656"/>
                    </a:ext>
                  </a:extLst>
                </a:gridCol>
              </a:tblGrid>
              <a:tr h="853771">
                <a:tc>
                  <a:txBody>
                    <a:bodyPr/>
                    <a:lstStyle/>
                    <a:p>
                      <a:pPr algn="ctr" fontAlgn="ctr"/>
                      <a:r>
                        <a:rPr lang="zh-CN" altLang="en-US" sz="1400" b="1" i="0" u="none" strike="noStrike" dirty="0">
                          <a:solidFill>
                            <a:schemeClr val="bg1"/>
                          </a:solidFill>
                          <a:effectLst/>
                          <a:latin typeface="微软雅黑" panose="020B0503020204020204" pitchFamily="34" charset="-122"/>
                          <a:ea typeface="微软雅黑" panose="020B0503020204020204" pitchFamily="34" charset="-122"/>
                        </a:rPr>
                        <a:t>编号</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关键考核指标</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验收方式</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验收人</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tc>
                  <a:txBody>
                    <a:bodyPr/>
                    <a:lstStyle/>
                    <a:p>
                      <a:pPr algn="ctr" fontAlgn="ctr"/>
                      <a:r>
                        <a:rPr lang="zh-CN" altLang="en-US" sz="1400" b="1" i="0" u="none" strike="noStrike" dirty="0" smtClean="0">
                          <a:solidFill>
                            <a:schemeClr val="bg1"/>
                          </a:solidFill>
                          <a:effectLst/>
                          <a:latin typeface="微软雅黑" panose="020B0503020204020204" pitchFamily="34" charset="-122"/>
                          <a:ea typeface="微软雅黑" panose="020B0503020204020204" pitchFamily="34" charset="-122"/>
                        </a:rPr>
                        <a:t>备注</a:t>
                      </a:r>
                      <a:endParaRPr lang="zh-CN" altLang="en-US" sz="1400" b="1" i="0" u="none" strike="noStrike" dirty="0">
                        <a:solidFill>
                          <a:schemeClr val="bg1"/>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chemeClr val="tx1"/>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chemeClr val="accent1"/>
                    </a:solidFill>
                  </a:tcPr>
                </a:tc>
                <a:extLst>
                  <a:ext uri="{0D108BD9-81ED-4DB2-BD59-A6C34878D82A}">
                    <a16:rowId xmlns:a16="http://schemas.microsoft.com/office/drawing/2014/main" val="10000"/>
                  </a:ext>
                </a:extLst>
              </a:tr>
              <a:tr h="878119">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1</a:t>
                      </a:r>
                      <a:endParaRPr lang="en-US" altLang="zh-CN"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是否建立了相应的数据库，字段是否完备</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marR="0" indent="0" algn="ctr" defTabSz="914400" rtl="0" eaLnBrk="1" fontAlgn="ctr" latinLnBrk="0" hangingPunct="1">
                        <a:lnSpc>
                          <a:spcPct val="100000"/>
                        </a:lnSpc>
                        <a:spcBef>
                          <a:spcPts val="0"/>
                        </a:spcBef>
                        <a:spcAft>
                          <a:spcPts val="0"/>
                        </a:spcAft>
                        <a:buClrTx/>
                        <a:buSzTx/>
                        <a:buFontTx/>
                        <a:buNone/>
                        <a:tabLst/>
                        <a:defRPr/>
                      </a:pP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数据库关键用户</a:t>
                      </a:r>
                    </a:p>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数据库数据完整性</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2"/>
                  </a:ext>
                </a:extLst>
              </a:tr>
              <a:tr h="817418">
                <a:tc>
                  <a:txBody>
                    <a:bodyPr/>
                    <a:lstStyle/>
                    <a:p>
                      <a:pPr algn="ctr" fontAlgn="ctr"/>
                      <a:r>
                        <a:rPr lang="en-US" altLang="zh-CN" sz="1400" b="0" i="0" u="none" strike="noStrike" dirty="0">
                          <a:solidFill>
                            <a:srgbClr val="000000"/>
                          </a:solidFill>
                          <a:effectLst/>
                          <a:latin typeface="微软雅黑" panose="020B0503020204020204" pitchFamily="34" charset="-122"/>
                          <a:ea typeface="微软雅黑" panose="020B0503020204020204" pitchFamily="34" charset="-122"/>
                        </a:rPr>
                        <a:t>2</a:t>
                      </a: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自动选型功能有效性，简便性</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功能关键用户</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可根据实际需求进行迭代优化</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03"/>
                  </a:ext>
                </a:extLst>
              </a:tr>
              <a:tr h="888946">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3</a:t>
                      </a:r>
                      <a:endParaRPr lang="en-US" altLang="zh-CN"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EPLAN</a:t>
                      </a: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电气相关图纸完备性</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EPLAN</a:t>
                      </a: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标准化人员</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72647404"/>
                  </a:ext>
                </a:extLst>
              </a:tr>
              <a:tr h="874744">
                <a:tc>
                  <a:txBody>
                    <a:bodyPr/>
                    <a:lstStyle/>
                    <a:p>
                      <a:pPr algn="ctr" fontAlgn="ctr"/>
                      <a:r>
                        <a:rPr lang="en-US" altLang="zh-CN" sz="1400" b="0" i="0" u="none" strike="noStrike" dirty="0" smtClean="0">
                          <a:solidFill>
                            <a:srgbClr val="000000"/>
                          </a:solidFill>
                          <a:effectLst/>
                          <a:latin typeface="微软雅黑" panose="020B0503020204020204" pitchFamily="34" charset="-122"/>
                          <a:ea typeface="微软雅黑" panose="020B0503020204020204" pitchFamily="34" charset="-122"/>
                        </a:rPr>
                        <a:t>4</a:t>
                      </a:r>
                      <a:endParaRPr lang="en-US" altLang="zh-CN"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文档完整性，管理平台化</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zh-CN" altLang="en-US" sz="1400" b="0" i="0" u="none" strike="noStrike" dirty="0" smtClean="0">
                          <a:solidFill>
                            <a:srgbClr val="000000"/>
                          </a:solidFill>
                          <a:effectLst/>
                          <a:latin typeface="微软雅黑" panose="020B0503020204020204" pitchFamily="34" charset="-122"/>
                          <a:ea typeface="微软雅黑" panose="020B0503020204020204" pitchFamily="34" charset="-122"/>
                        </a:rPr>
                        <a:t>团队负责人，模块经理</a:t>
                      </a: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endParaRPr lang="zh-CN" altLang="en-US" sz="1400" b="0" i="0" u="none" strike="noStrike" dirty="0">
                        <a:solidFill>
                          <a:srgbClr val="000000"/>
                        </a:solidFill>
                        <a:effectLst/>
                        <a:latin typeface="微软雅黑" panose="020B0503020204020204" pitchFamily="34" charset="-122"/>
                        <a:ea typeface="微软雅黑" panose="020B0503020204020204" pitchFamily="34" charset="-122"/>
                      </a:endParaRPr>
                    </a:p>
                  </a:txBody>
                  <a:tcPr marL="6918" marR="6918" marT="691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4401398"/>
                  </a:ext>
                </a:extLst>
              </a:tr>
            </a:tbl>
          </a:graphicData>
        </a:graphic>
      </p:graphicFrame>
    </p:spTree>
    <p:extLst>
      <p:ext uri="{BB962C8B-B14F-4D97-AF65-F5344CB8AC3E}">
        <p14:creationId xmlns:p14="http://schemas.microsoft.com/office/powerpoint/2010/main" val="13910660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52106" y="572466"/>
            <a:ext cx="8919493" cy="584775"/>
          </a:xfrm>
          <a:prstGeom prst="rect">
            <a:avLst/>
          </a:prstGeom>
          <a:noFill/>
        </p:spPr>
        <p:txBody>
          <a:bodyPr wrap="square" rtlCol="0">
            <a:spAutoFit/>
          </a:bodyPr>
          <a:lstStyle/>
          <a:p>
            <a:r>
              <a:rPr lang="zh-CN" altLang="en-US" sz="3200" dirty="0" smtClean="0">
                <a:solidFill>
                  <a:srgbClr val="0093CA"/>
                </a:solidFill>
                <a:latin typeface="微软雅黑" panose="020B0503020204020204" pitchFamily="34" charset="-122"/>
                <a:ea typeface="微软雅黑" panose="020B0503020204020204" pitchFamily="34" charset="-122"/>
              </a:rPr>
              <a:t>项目计划</a:t>
            </a:r>
            <a:endParaRPr lang="en-US" altLang="zh-CN" sz="3200" dirty="0">
              <a:solidFill>
                <a:srgbClr val="0093CA"/>
              </a:solidFill>
              <a:latin typeface="微软雅黑" panose="020B0503020204020204" pitchFamily="34" charset="-122"/>
              <a:ea typeface="微软雅黑" panose="020B0503020204020204" pitchFamily="34" charset="-122"/>
            </a:endParaRPr>
          </a:p>
        </p:txBody>
      </p:sp>
      <p:grpSp>
        <p:nvGrpSpPr>
          <p:cNvPr id="7" name="组合 6"/>
          <p:cNvGrpSpPr/>
          <p:nvPr/>
        </p:nvGrpSpPr>
        <p:grpSpPr>
          <a:xfrm>
            <a:off x="1081868" y="1740320"/>
            <a:ext cx="9484383" cy="905332"/>
            <a:chOff x="2812668" y="1369585"/>
            <a:chExt cx="9760344" cy="1517657"/>
          </a:xfrm>
        </p:grpSpPr>
        <p:grpSp>
          <p:nvGrpSpPr>
            <p:cNvPr id="9" name="组合 8"/>
            <p:cNvGrpSpPr/>
            <p:nvPr/>
          </p:nvGrpSpPr>
          <p:grpSpPr>
            <a:xfrm>
              <a:off x="2812668" y="1369585"/>
              <a:ext cx="9760344" cy="1517657"/>
              <a:chOff x="2004516" y="1591514"/>
              <a:chExt cx="7568247" cy="1180809"/>
            </a:xfrm>
          </p:grpSpPr>
          <p:sp>
            <p:nvSpPr>
              <p:cNvPr id="17" name="梯形 16"/>
              <p:cNvSpPr/>
              <p:nvPr/>
            </p:nvSpPr>
            <p:spPr>
              <a:xfrm rot="5400000">
                <a:off x="2593155" y="1446438"/>
                <a:ext cx="737246" cy="1914524"/>
              </a:xfrm>
              <a:prstGeom prst="trapezoid">
                <a:avLst>
                  <a:gd name="adj" fmla="val 19353"/>
                </a:avLst>
              </a:prstGeom>
              <a:solidFill>
                <a:schemeClr val="accent1">
                  <a:lumMod val="75000"/>
                </a:schemeClr>
              </a:solidFill>
            </p:spPr>
            <p:txBody>
              <a:bodyPr wrap="square" rtlCol="0" anchor="ctr">
                <a:noAutofit/>
              </a:bodyPr>
              <a:lstStyle/>
              <a:p>
                <a:pPr algn="ctr"/>
                <a:endParaRPr lang="zh-CN" altLang="en-US" sz="11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8" name="矩形 17"/>
              <p:cNvSpPr/>
              <p:nvPr/>
            </p:nvSpPr>
            <p:spPr>
              <a:xfrm>
                <a:off x="9425353" y="1591514"/>
                <a:ext cx="147410" cy="254275"/>
              </a:xfrm>
              <a:prstGeom prst="rect">
                <a:avLst/>
              </a:prstGeom>
            </p:spPr>
            <p:txBody>
              <a:bodyPr wrap="none">
                <a:spAutoFit/>
              </a:bodyPr>
              <a:lstStyle/>
              <a:p>
                <a:pPr algn="ctr"/>
                <a:endParaRPr lang="zh-CN" altLang="en-US" sz="1050" b="1" dirty="0">
                  <a:latin typeface="微软雅黑" panose="020B0503020204020204" pitchFamily="34" charset="-122"/>
                  <a:ea typeface="微软雅黑" panose="020B0503020204020204" pitchFamily="34" charset="-122"/>
                  <a:cs typeface="+mn-ea"/>
                  <a:sym typeface="+mn-lt"/>
                </a:endParaRPr>
              </a:p>
            </p:txBody>
          </p:sp>
        </p:grpSp>
        <p:sp>
          <p:nvSpPr>
            <p:cNvPr id="10" name="矩形 9"/>
            <p:cNvSpPr/>
            <p:nvPr/>
          </p:nvSpPr>
          <p:spPr>
            <a:xfrm>
              <a:off x="5324127" y="2123168"/>
              <a:ext cx="5072369" cy="580588"/>
            </a:xfrm>
            <a:prstGeom prst="rect">
              <a:avLst/>
            </a:prstGeom>
            <a:solidFill>
              <a:schemeClr val="accent5">
                <a:lumMod val="60000"/>
                <a:lumOff val="40000"/>
              </a:schemeClr>
            </a:solidFill>
          </p:spPr>
          <p:txBody>
            <a:bodyPr wrap="square" rtlCol="0" anchor="ctr">
              <a:noAutofit/>
            </a:bodyPr>
            <a:lstStyle/>
            <a:p>
              <a:endParaRPr lang="zh-CN" altLang="en-US" sz="11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2" name="矩形 11"/>
            <p:cNvSpPr/>
            <p:nvPr/>
          </p:nvSpPr>
          <p:spPr>
            <a:xfrm>
              <a:off x="3434805" y="2170088"/>
              <a:ext cx="929080" cy="396134"/>
            </a:xfrm>
            <a:prstGeom prst="rect">
              <a:avLst/>
            </a:prstGeom>
          </p:spPr>
          <p:txBody>
            <a:bodyPr wrap="none">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cs typeface="+mn-ea"/>
                  <a:sym typeface="+mn-lt"/>
                </a:rPr>
                <a:t>项目立项</a:t>
              </a:r>
              <a:endParaRPr lang="en-US" altLang="zh-CN" sz="14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3" name="矩形 12"/>
            <p:cNvSpPr/>
            <p:nvPr/>
          </p:nvSpPr>
          <p:spPr>
            <a:xfrm>
              <a:off x="7244611" y="2200435"/>
              <a:ext cx="1295755" cy="396134"/>
            </a:xfrm>
            <a:prstGeom prst="rect">
              <a:avLst/>
            </a:prstGeom>
          </p:spPr>
          <p:txBody>
            <a:bodyPr wrap="square">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cs typeface="+mn-ea"/>
                  <a:sym typeface="+mn-lt"/>
                </a:rPr>
                <a:t>项目执行</a:t>
              </a:r>
              <a:endParaRPr lang="en-US" altLang="zh-CN" sz="14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5" name="矩形 14"/>
            <p:cNvSpPr/>
            <p:nvPr/>
          </p:nvSpPr>
          <p:spPr>
            <a:xfrm>
              <a:off x="10503256" y="2108208"/>
              <a:ext cx="1988678" cy="580588"/>
            </a:xfrm>
            <a:prstGeom prst="rect">
              <a:avLst/>
            </a:prstGeom>
            <a:solidFill>
              <a:schemeClr val="tx2">
                <a:lumMod val="60000"/>
                <a:lumOff val="40000"/>
              </a:schemeClr>
            </a:solidFill>
          </p:spPr>
          <p:txBody>
            <a:bodyPr wrap="square" rtlCol="0" anchor="ctr">
              <a:noAutofit/>
            </a:bodyPr>
            <a:lstStyle/>
            <a:p>
              <a:endParaRPr lang="zh-CN" altLang="en-US" sz="11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6" name="矩形 15"/>
            <p:cNvSpPr/>
            <p:nvPr/>
          </p:nvSpPr>
          <p:spPr>
            <a:xfrm>
              <a:off x="11125435" y="2170089"/>
              <a:ext cx="744320" cy="396134"/>
            </a:xfrm>
            <a:prstGeom prst="rect">
              <a:avLst/>
            </a:prstGeom>
          </p:spPr>
          <p:txBody>
            <a:bodyPr wrap="none">
              <a:spAutoFit/>
            </a:bodyPr>
            <a:lstStyle/>
            <a:p>
              <a:pPr algn="ctr"/>
              <a:r>
                <a:rPr lang="zh-CN" altLang="en-US" sz="1400" b="1" dirty="0" smtClean="0">
                  <a:solidFill>
                    <a:schemeClr val="bg1"/>
                  </a:solidFill>
                  <a:latin typeface="微软雅黑" panose="020B0503020204020204" pitchFamily="34" charset="-122"/>
                  <a:ea typeface="微软雅黑" panose="020B0503020204020204" pitchFamily="34" charset="-122"/>
                  <a:cs typeface="+mn-ea"/>
                  <a:sym typeface="+mn-lt"/>
                </a:rPr>
                <a:t>后评估</a:t>
              </a:r>
              <a:endParaRPr lang="en-US" altLang="zh-CN" sz="1400" b="1" dirty="0">
                <a:solidFill>
                  <a:schemeClr val="bg1"/>
                </a:solidFill>
                <a:latin typeface="微软雅黑" panose="020B0503020204020204" pitchFamily="34" charset="-122"/>
                <a:ea typeface="微软雅黑" panose="020B0503020204020204" pitchFamily="34" charset="-122"/>
                <a:cs typeface="+mn-ea"/>
                <a:sym typeface="+mn-lt"/>
              </a:endParaRPr>
            </a:p>
          </p:txBody>
        </p:sp>
      </p:grpSp>
      <p:sp>
        <p:nvSpPr>
          <p:cNvPr id="21" name="矩形 20"/>
          <p:cNvSpPr/>
          <p:nvPr/>
        </p:nvSpPr>
        <p:spPr>
          <a:xfrm>
            <a:off x="2661692" y="1110898"/>
            <a:ext cx="1694695" cy="523220"/>
          </a:xfrm>
          <a:prstGeom prst="rect">
            <a:avLst/>
          </a:prstGeom>
        </p:spPr>
        <p:txBody>
          <a:bodyPr wrap="none">
            <a:spAutoFit/>
          </a:bodyPr>
          <a:lstStyle/>
          <a:p>
            <a:pPr algn="ctr"/>
            <a:r>
              <a:rPr lang="en-US" altLang="zh-CN" sz="1400" b="1" dirty="0" smtClean="0">
                <a:latin typeface="微软雅黑" panose="020B0503020204020204" pitchFamily="34" charset="-122"/>
                <a:ea typeface="微软雅黑" panose="020B0503020204020204" pitchFamily="34" charset="-122"/>
                <a:cs typeface="+mn-ea"/>
                <a:sym typeface="+mn-lt"/>
              </a:rPr>
              <a:t>20XX</a:t>
            </a:r>
            <a:r>
              <a:rPr lang="zh-CN" altLang="en-US" sz="1400" b="1" dirty="0" smtClean="0">
                <a:latin typeface="微软雅黑" panose="020B0503020204020204" pitchFamily="34" charset="-122"/>
                <a:ea typeface="微软雅黑" panose="020B0503020204020204" pitchFamily="34" charset="-122"/>
                <a:cs typeface="+mn-ea"/>
                <a:sym typeface="+mn-lt"/>
              </a:rPr>
              <a:t>年</a:t>
            </a:r>
            <a:r>
              <a:rPr lang="en-US" altLang="zh-CN" sz="1400" b="1" dirty="0" smtClean="0">
                <a:latin typeface="微软雅黑" panose="020B0503020204020204" pitchFamily="34" charset="-122"/>
                <a:ea typeface="微软雅黑" panose="020B0503020204020204" pitchFamily="34" charset="-122"/>
                <a:cs typeface="+mn-ea"/>
                <a:sym typeface="+mn-lt"/>
              </a:rPr>
              <a:t>XX</a:t>
            </a:r>
            <a:r>
              <a:rPr lang="zh-CN" altLang="en-US" sz="1400" b="1" dirty="0" smtClean="0">
                <a:latin typeface="微软雅黑" panose="020B0503020204020204" pitchFamily="34" charset="-122"/>
                <a:ea typeface="微软雅黑" panose="020B0503020204020204" pitchFamily="34" charset="-122"/>
                <a:cs typeface="+mn-ea"/>
                <a:sym typeface="+mn-lt"/>
              </a:rPr>
              <a:t>月</a:t>
            </a:r>
            <a:r>
              <a:rPr lang="en-US" altLang="zh-CN" sz="1400" b="1" dirty="0" smtClean="0">
                <a:latin typeface="微软雅黑" panose="020B0503020204020204" pitchFamily="34" charset="-122"/>
                <a:ea typeface="微软雅黑" panose="020B0503020204020204" pitchFamily="34" charset="-122"/>
                <a:cs typeface="+mn-ea"/>
                <a:sym typeface="+mn-lt"/>
              </a:rPr>
              <a:t>XX</a:t>
            </a:r>
            <a:r>
              <a:rPr lang="zh-CN" altLang="en-US" sz="1400" b="1" dirty="0" smtClean="0">
                <a:latin typeface="微软雅黑" panose="020B0503020204020204" pitchFamily="34" charset="-122"/>
                <a:ea typeface="微软雅黑" panose="020B0503020204020204" pitchFamily="34" charset="-122"/>
                <a:cs typeface="+mn-ea"/>
                <a:sym typeface="+mn-lt"/>
              </a:rPr>
              <a:t>日</a:t>
            </a:r>
            <a:endParaRPr lang="en-US" altLang="zh-CN" sz="1400" b="1" dirty="0" smtClean="0">
              <a:latin typeface="微软雅黑" panose="020B0503020204020204" pitchFamily="34" charset="-122"/>
              <a:ea typeface="微软雅黑" panose="020B0503020204020204" pitchFamily="34" charset="-122"/>
              <a:cs typeface="+mn-ea"/>
              <a:sym typeface="+mn-lt"/>
            </a:endParaRPr>
          </a:p>
          <a:p>
            <a:pPr algn="ctr"/>
            <a:r>
              <a:rPr lang="zh-CN" altLang="en-US" sz="1400" b="1" dirty="0" smtClean="0">
                <a:latin typeface="微软雅黑" panose="020B0503020204020204" pitchFamily="34" charset="-122"/>
                <a:ea typeface="微软雅黑" panose="020B0503020204020204" pitchFamily="34" charset="-122"/>
                <a:cs typeface="+mn-ea"/>
                <a:sym typeface="+mn-lt"/>
              </a:rPr>
              <a:t>立项评审</a:t>
            </a:r>
            <a:endParaRPr lang="zh-CN" altLang="en-US" sz="1400" b="1" dirty="0">
              <a:latin typeface="微软雅黑" panose="020B0503020204020204" pitchFamily="34" charset="-122"/>
              <a:ea typeface="微软雅黑" panose="020B0503020204020204" pitchFamily="34" charset="-122"/>
              <a:cs typeface="+mn-ea"/>
              <a:sym typeface="+mn-lt"/>
            </a:endParaRPr>
          </a:p>
        </p:txBody>
      </p:sp>
      <p:sp>
        <p:nvSpPr>
          <p:cNvPr id="22" name="流程图: 合并 21"/>
          <p:cNvSpPr/>
          <p:nvPr/>
        </p:nvSpPr>
        <p:spPr>
          <a:xfrm>
            <a:off x="3308076" y="1736590"/>
            <a:ext cx="367066" cy="276437"/>
          </a:xfrm>
          <a:prstGeom prst="flowChartMerge">
            <a:avLst/>
          </a:prstGeom>
          <a:solidFill>
            <a:schemeClr val="accent3">
              <a:lumMod val="50000"/>
            </a:schemeClr>
          </a:solidFill>
        </p:spPr>
        <p:txBody>
          <a:bodyPr wrap="square" rtlCol="0" anchor="ctr">
            <a:noAutofit/>
          </a:bodyPr>
          <a:lstStyle/>
          <a:p>
            <a:pPr algn="ctr"/>
            <a:endParaRPr lang="zh-CN" altLang="en-US" sz="14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3" name="矩形 22"/>
          <p:cNvSpPr/>
          <p:nvPr/>
        </p:nvSpPr>
        <p:spPr>
          <a:xfrm>
            <a:off x="7677453" y="1118764"/>
            <a:ext cx="1694695" cy="523220"/>
          </a:xfrm>
          <a:prstGeom prst="rect">
            <a:avLst/>
          </a:prstGeom>
        </p:spPr>
        <p:txBody>
          <a:bodyPr wrap="none">
            <a:spAutoFit/>
          </a:bodyPr>
          <a:lstStyle/>
          <a:p>
            <a:pPr algn="ctr"/>
            <a:r>
              <a:rPr lang="en-US" altLang="zh-CN" sz="1400" b="1" dirty="0">
                <a:latin typeface="微软雅黑" panose="020B0503020204020204" pitchFamily="34" charset="-122"/>
                <a:ea typeface="微软雅黑" panose="020B0503020204020204" pitchFamily="34" charset="-122"/>
                <a:cs typeface="+mn-ea"/>
                <a:sym typeface="+mn-lt"/>
              </a:rPr>
              <a:t>20XX</a:t>
            </a:r>
            <a:r>
              <a:rPr lang="zh-CN" altLang="en-US" sz="1400" b="1" dirty="0">
                <a:latin typeface="微软雅黑" panose="020B0503020204020204" pitchFamily="34" charset="-122"/>
                <a:ea typeface="微软雅黑" panose="020B0503020204020204" pitchFamily="34" charset="-122"/>
                <a:cs typeface="+mn-ea"/>
                <a:sym typeface="+mn-lt"/>
              </a:rPr>
              <a:t>年</a:t>
            </a:r>
            <a:r>
              <a:rPr lang="en-US" altLang="zh-CN" sz="1400" b="1" dirty="0">
                <a:latin typeface="微软雅黑" panose="020B0503020204020204" pitchFamily="34" charset="-122"/>
                <a:ea typeface="微软雅黑" panose="020B0503020204020204" pitchFamily="34" charset="-122"/>
                <a:cs typeface="+mn-ea"/>
                <a:sym typeface="+mn-lt"/>
              </a:rPr>
              <a:t>XX</a:t>
            </a:r>
            <a:r>
              <a:rPr lang="zh-CN" altLang="en-US" sz="1400" b="1" dirty="0">
                <a:latin typeface="微软雅黑" panose="020B0503020204020204" pitchFamily="34" charset="-122"/>
                <a:ea typeface="微软雅黑" panose="020B0503020204020204" pitchFamily="34" charset="-122"/>
                <a:cs typeface="+mn-ea"/>
                <a:sym typeface="+mn-lt"/>
              </a:rPr>
              <a:t>月</a:t>
            </a:r>
            <a:r>
              <a:rPr lang="en-US" altLang="zh-CN" sz="1400" b="1" dirty="0">
                <a:latin typeface="微软雅黑" panose="020B0503020204020204" pitchFamily="34" charset="-122"/>
                <a:ea typeface="微软雅黑" panose="020B0503020204020204" pitchFamily="34" charset="-122"/>
                <a:cs typeface="+mn-ea"/>
                <a:sym typeface="+mn-lt"/>
              </a:rPr>
              <a:t>XX</a:t>
            </a:r>
            <a:r>
              <a:rPr lang="zh-CN" altLang="en-US" sz="1400" b="1" dirty="0">
                <a:latin typeface="微软雅黑" panose="020B0503020204020204" pitchFamily="34" charset="-122"/>
                <a:ea typeface="微软雅黑" panose="020B0503020204020204" pitchFamily="34" charset="-122"/>
                <a:cs typeface="+mn-ea"/>
                <a:sym typeface="+mn-lt"/>
              </a:rPr>
              <a:t>日</a:t>
            </a:r>
            <a:endParaRPr lang="en-US" altLang="zh-CN" sz="1400" b="1" dirty="0">
              <a:latin typeface="微软雅黑" panose="020B0503020204020204" pitchFamily="34" charset="-122"/>
              <a:ea typeface="微软雅黑" panose="020B0503020204020204" pitchFamily="34" charset="-122"/>
              <a:cs typeface="+mn-ea"/>
              <a:sym typeface="+mn-lt"/>
            </a:endParaRPr>
          </a:p>
          <a:p>
            <a:pPr algn="ctr"/>
            <a:r>
              <a:rPr lang="zh-CN" altLang="en-US" sz="1400" b="1" dirty="0" smtClean="0">
                <a:latin typeface="微软雅黑" panose="020B0503020204020204" pitchFamily="34" charset="-122"/>
                <a:ea typeface="微软雅黑" panose="020B0503020204020204" pitchFamily="34" charset="-122"/>
                <a:cs typeface="+mn-ea"/>
                <a:sym typeface="+mn-lt"/>
              </a:rPr>
              <a:t>结</a:t>
            </a:r>
            <a:r>
              <a:rPr lang="zh-CN" altLang="en-US" sz="1400" b="1" dirty="0">
                <a:latin typeface="微软雅黑" panose="020B0503020204020204" pitchFamily="34" charset="-122"/>
                <a:ea typeface="微软雅黑" panose="020B0503020204020204" pitchFamily="34" charset="-122"/>
                <a:cs typeface="+mn-ea"/>
                <a:sym typeface="+mn-lt"/>
              </a:rPr>
              <a:t>题</a:t>
            </a:r>
            <a:r>
              <a:rPr lang="zh-CN" altLang="en-US" sz="1400" b="1" dirty="0" smtClean="0">
                <a:latin typeface="微软雅黑" panose="020B0503020204020204" pitchFamily="34" charset="-122"/>
                <a:ea typeface="微软雅黑" panose="020B0503020204020204" pitchFamily="34" charset="-122"/>
                <a:cs typeface="+mn-ea"/>
                <a:sym typeface="+mn-lt"/>
              </a:rPr>
              <a:t>评审</a:t>
            </a:r>
            <a:endParaRPr lang="zh-CN" altLang="en-US" sz="1400" b="1" dirty="0">
              <a:latin typeface="微软雅黑" panose="020B0503020204020204" pitchFamily="34" charset="-122"/>
              <a:ea typeface="微软雅黑" panose="020B0503020204020204" pitchFamily="34" charset="-122"/>
              <a:cs typeface="+mn-ea"/>
              <a:sym typeface="+mn-lt"/>
            </a:endParaRPr>
          </a:p>
        </p:txBody>
      </p:sp>
      <p:sp>
        <p:nvSpPr>
          <p:cNvPr id="24" name="流程图: 合并 23"/>
          <p:cNvSpPr/>
          <p:nvPr/>
        </p:nvSpPr>
        <p:spPr>
          <a:xfrm>
            <a:off x="8348612" y="1731079"/>
            <a:ext cx="367066" cy="276437"/>
          </a:xfrm>
          <a:prstGeom prst="flowChartMerge">
            <a:avLst/>
          </a:prstGeom>
          <a:solidFill>
            <a:schemeClr val="accent3">
              <a:lumMod val="50000"/>
            </a:schemeClr>
          </a:solidFill>
        </p:spPr>
        <p:txBody>
          <a:bodyPr wrap="square" rtlCol="0" anchor="ctr">
            <a:noAutofit/>
          </a:bodyPr>
          <a:lstStyle/>
          <a:p>
            <a:pPr algn="ctr"/>
            <a:endParaRPr lang="zh-CN" altLang="en-US" sz="14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5" name="矩形 24"/>
          <p:cNvSpPr/>
          <p:nvPr/>
        </p:nvSpPr>
        <p:spPr>
          <a:xfrm>
            <a:off x="9626263" y="1133434"/>
            <a:ext cx="1694695" cy="523220"/>
          </a:xfrm>
          <a:prstGeom prst="rect">
            <a:avLst/>
          </a:prstGeom>
        </p:spPr>
        <p:txBody>
          <a:bodyPr wrap="none">
            <a:spAutoFit/>
          </a:bodyPr>
          <a:lstStyle/>
          <a:p>
            <a:pPr algn="ctr"/>
            <a:r>
              <a:rPr lang="en-US" altLang="zh-CN" sz="1400" b="1" dirty="0">
                <a:latin typeface="微软雅黑" panose="020B0503020204020204" pitchFamily="34" charset="-122"/>
                <a:ea typeface="微软雅黑" panose="020B0503020204020204" pitchFamily="34" charset="-122"/>
                <a:cs typeface="+mn-ea"/>
                <a:sym typeface="+mn-lt"/>
              </a:rPr>
              <a:t>20XX</a:t>
            </a:r>
            <a:r>
              <a:rPr lang="zh-CN" altLang="en-US" sz="1400" b="1" dirty="0">
                <a:latin typeface="微软雅黑" panose="020B0503020204020204" pitchFamily="34" charset="-122"/>
                <a:ea typeface="微软雅黑" panose="020B0503020204020204" pitchFamily="34" charset="-122"/>
                <a:cs typeface="+mn-ea"/>
                <a:sym typeface="+mn-lt"/>
              </a:rPr>
              <a:t>年</a:t>
            </a:r>
            <a:r>
              <a:rPr lang="en-US" altLang="zh-CN" sz="1400" b="1" dirty="0">
                <a:latin typeface="微软雅黑" panose="020B0503020204020204" pitchFamily="34" charset="-122"/>
                <a:ea typeface="微软雅黑" panose="020B0503020204020204" pitchFamily="34" charset="-122"/>
                <a:cs typeface="+mn-ea"/>
                <a:sym typeface="+mn-lt"/>
              </a:rPr>
              <a:t>XX</a:t>
            </a:r>
            <a:r>
              <a:rPr lang="zh-CN" altLang="en-US" sz="1400" b="1" dirty="0">
                <a:latin typeface="微软雅黑" panose="020B0503020204020204" pitchFamily="34" charset="-122"/>
                <a:ea typeface="微软雅黑" panose="020B0503020204020204" pitchFamily="34" charset="-122"/>
                <a:cs typeface="+mn-ea"/>
                <a:sym typeface="+mn-lt"/>
              </a:rPr>
              <a:t>月</a:t>
            </a:r>
            <a:r>
              <a:rPr lang="en-US" altLang="zh-CN" sz="1400" b="1" dirty="0">
                <a:latin typeface="微软雅黑" panose="020B0503020204020204" pitchFamily="34" charset="-122"/>
                <a:ea typeface="微软雅黑" panose="020B0503020204020204" pitchFamily="34" charset="-122"/>
                <a:cs typeface="+mn-ea"/>
                <a:sym typeface="+mn-lt"/>
              </a:rPr>
              <a:t>XX</a:t>
            </a:r>
            <a:r>
              <a:rPr lang="zh-CN" altLang="en-US" sz="1400" b="1" dirty="0">
                <a:latin typeface="微软雅黑" panose="020B0503020204020204" pitchFamily="34" charset="-122"/>
                <a:ea typeface="微软雅黑" panose="020B0503020204020204" pitchFamily="34" charset="-122"/>
                <a:cs typeface="+mn-ea"/>
                <a:sym typeface="+mn-lt"/>
              </a:rPr>
              <a:t>日</a:t>
            </a:r>
            <a:endParaRPr lang="en-US" altLang="zh-CN" sz="1400" b="1" dirty="0">
              <a:latin typeface="微软雅黑" panose="020B0503020204020204" pitchFamily="34" charset="-122"/>
              <a:ea typeface="微软雅黑" panose="020B0503020204020204" pitchFamily="34" charset="-122"/>
              <a:cs typeface="+mn-ea"/>
              <a:sym typeface="+mn-lt"/>
            </a:endParaRPr>
          </a:p>
          <a:p>
            <a:pPr algn="ctr"/>
            <a:r>
              <a:rPr lang="zh-CN" altLang="en-US" sz="1400" b="1" dirty="0">
                <a:latin typeface="微软雅黑" panose="020B0503020204020204" pitchFamily="34" charset="-122"/>
                <a:ea typeface="微软雅黑" panose="020B0503020204020204" pitchFamily="34" charset="-122"/>
                <a:cs typeface="+mn-ea"/>
                <a:sym typeface="+mn-lt"/>
              </a:rPr>
              <a:t>后</a:t>
            </a:r>
            <a:r>
              <a:rPr lang="zh-CN" altLang="en-US" sz="1400" b="1" dirty="0" smtClean="0">
                <a:latin typeface="微软雅黑" panose="020B0503020204020204" pitchFamily="34" charset="-122"/>
                <a:ea typeface="微软雅黑" panose="020B0503020204020204" pitchFamily="34" charset="-122"/>
                <a:cs typeface="+mn-ea"/>
                <a:sym typeface="+mn-lt"/>
              </a:rPr>
              <a:t>评估</a:t>
            </a:r>
            <a:endParaRPr lang="zh-CN" altLang="en-US" sz="1400" b="1" dirty="0">
              <a:latin typeface="微软雅黑" panose="020B0503020204020204" pitchFamily="34" charset="-122"/>
              <a:ea typeface="微软雅黑" panose="020B0503020204020204" pitchFamily="34" charset="-122"/>
              <a:cs typeface="+mn-ea"/>
              <a:sym typeface="+mn-lt"/>
            </a:endParaRPr>
          </a:p>
        </p:txBody>
      </p:sp>
      <p:sp>
        <p:nvSpPr>
          <p:cNvPr id="26" name="流程图: 合并 25"/>
          <p:cNvSpPr/>
          <p:nvPr/>
        </p:nvSpPr>
        <p:spPr>
          <a:xfrm>
            <a:off x="10310247" y="1732064"/>
            <a:ext cx="367066" cy="276437"/>
          </a:xfrm>
          <a:prstGeom prst="flowChartMerge">
            <a:avLst/>
          </a:prstGeom>
          <a:solidFill>
            <a:schemeClr val="accent3">
              <a:lumMod val="50000"/>
            </a:schemeClr>
          </a:solidFill>
        </p:spPr>
        <p:txBody>
          <a:bodyPr wrap="square" rtlCol="0" anchor="ctr">
            <a:noAutofit/>
          </a:bodyPr>
          <a:lstStyle/>
          <a:p>
            <a:pPr algn="ctr"/>
            <a:endParaRPr lang="zh-CN" altLang="en-US" sz="14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8" name="矩形 27"/>
          <p:cNvSpPr/>
          <p:nvPr/>
        </p:nvSpPr>
        <p:spPr>
          <a:xfrm>
            <a:off x="5413722" y="2964701"/>
            <a:ext cx="1013419" cy="261610"/>
          </a:xfrm>
          <a:prstGeom prst="rect">
            <a:avLst/>
          </a:prstGeom>
        </p:spPr>
        <p:txBody>
          <a:bodyPr wrap="none">
            <a:spAutoFit/>
          </a:bodyPr>
          <a:lstStyle/>
          <a:p>
            <a:pPr algn="ctr"/>
            <a:r>
              <a:rPr lang="en-US" altLang="zh-CN" sz="1050" b="1" dirty="0">
                <a:latin typeface="微软雅黑" panose="020B0503020204020204" pitchFamily="34" charset="-122"/>
                <a:ea typeface="微软雅黑" panose="020B0503020204020204" pitchFamily="34" charset="-122"/>
                <a:cs typeface="+mn-ea"/>
                <a:sym typeface="+mn-lt"/>
              </a:rPr>
              <a:t> </a:t>
            </a:r>
            <a:r>
              <a:rPr lang="zh-CN" altLang="en-US" sz="1050" b="1" dirty="0" smtClean="0">
                <a:latin typeface="微软雅黑" panose="020B0503020204020204" pitchFamily="34" charset="-122"/>
                <a:ea typeface="微软雅黑" panose="020B0503020204020204" pitchFamily="34" charset="-122"/>
                <a:cs typeface="+mn-ea"/>
                <a:sym typeface="+mn-lt"/>
              </a:rPr>
              <a:t>定期</a:t>
            </a:r>
            <a:r>
              <a:rPr lang="en-US" altLang="zh-CN" sz="1050" b="1" dirty="0" smtClean="0">
                <a:latin typeface="微软雅黑" panose="020B0503020204020204" pitchFamily="34" charset="-122"/>
                <a:ea typeface="微软雅黑" panose="020B0503020204020204" pitchFamily="34" charset="-122"/>
                <a:cs typeface="+mn-ea"/>
                <a:sym typeface="+mn-lt"/>
              </a:rPr>
              <a:t>Review</a:t>
            </a:r>
            <a:endParaRPr lang="zh-CN" altLang="en-US" sz="1050" b="1" dirty="0">
              <a:latin typeface="微软雅黑" panose="020B0503020204020204" pitchFamily="34" charset="-122"/>
              <a:ea typeface="微软雅黑" panose="020B0503020204020204" pitchFamily="34" charset="-122"/>
              <a:cs typeface="+mn-ea"/>
              <a:sym typeface="+mn-lt"/>
            </a:endParaRPr>
          </a:p>
        </p:txBody>
      </p:sp>
      <p:graphicFrame>
        <p:nvGraphicFramePr>
          <p:cNvPr id="3" name="表格 2"/>
          <p:cNvGraphicFramePr>
            <a:graphicFrameLocks noGrp="1"/>
          </p:cNvGraphicFramePr>
          <p:nvPr>
            <p:extLst>
              <p:ext uri="{D42A27DB-BD31-4B8C-83A1-F6EECF244321}">
                <p14:modId xmlns:p14="http://schemas.microsoft.com/office/powerpoint/2010/main" val="4279457020"/>
              </p:ext>
            </p:extLst>
          </p:nvPr>
        </p:nvGraphicFramePr>
        <p:xfrm>
          <a:off x="452106" y="3263628"/>
          <a:ext cx="10989912" cy="3486150"/>
        </p:xfrm>
        <a:graphic>
          <a:graphicData uri="http://schemas.openxmlformats.org/drawingml/2006/table">
            <a:tbl>
              <a:tblPr/>
              <a:tblGrid>
                <a:gridCol w="2642735">
                  <a:extLst>
                    <a:ext uri="{9D8B030D-6E8A-4147-A177-3AD203B41FA5}">
                      <a16:colId xmlns:a16="http://schemas.microsoft.com/office/drawing/2014/main" val="3756218826"/>
                    </a:ext>
                  </a:extLst>
                </a:gridCol>
                <a:gridCol w="1530853">
                  <a:extLst>
                    <a:ext uri="{9D8B030D-6E8A-4147-A177-3AD203B41FA5}">
                      <a16:colId xmlns:a16="http://schemas.microsoft.com/office/drawing/2014/main" val="526875931"/>
                    </a:ext>
                  </a:extLst>
                </a:gridCol>
                <a:gridCol w="568027">
                  <a:extLst>
                    <a:ext uri="{9D8B030D-6E8A-4147-A177-3AD203B41FA5}">
                      <a16:colId xmlns:a16="http://schemas.microsoft.com/office/drawing/2014/main" val="2006263018"/>
                    </a:ext>
                  </a:extLst>
                </a:gridCol>
                <a:gridCol w="568027">
                  <a:extLst>
                    <a:ext uri="{9D8B030D-6E8A-4147-A177-3AD203B41FA5}">
                      <a16:colId xmlns:a16="http://schemas.microsoft.com/office/drawing/2014/main" val="3440647363"/>
                    </a:ext>
                  </a:extLst>
                </a:gridCol>
                <a:gridCol w="568027">
                  <a:extLst>
                    <a:ext uri="{9D8B030D-6E8A-4147-A177-3AD203B41FA5}">
                      <a16:colId xmlns:a16="http://schemas.microsoft.com/office/drawing/2014/main" val="1955962484"/>
                    </a:ext>
                  </a:extLst>
                </a:gridCol>
                <a:gridCol w="568027">
                  <a:extLst>
                    <a:ext uri="{9D8B030D-6E8A-4147-A177-3AD203B41FA5}">
                      <a16:colId xmlns:a16="http://schemas.microsoft.com/office/drawing/2014/main" val="557119889"/>
                    </a:ext>
                  </a:extLst>
                </a:gridCol>
                <a:gridCol w="568027">
                  <a:extLst>
                    <a:ext uri="{9D8B030D-6E8A-4147-A177-3AD203B41FA5}">
                      <a16:colId xmlns:a16="http://schemas.microsoft.com/office/drawing/2014/main" val="4097787293"/>
                    </a:ext>
                  </a:extLst>
                </a:gridCol>
                <a:gridCol w="568027">
                  <a:extLst>
                    <a:ext uri="{9D8B030D-6E8A-4147-A177-3AD203B41FA5}">
                      <a16:colId xmlns:a16="http://schemas.microsoft.com/office/drawing/2014/main" val="294284476"/>
                    </a:ext>
                  </a:extLst>
                </a:gridCol>
                <a:gridCol w="568027">
                  <a:extLst>
                    <a:ext uri="{9D8B030D-6E8A-4147-A177-3AD203B41FA5}">
                      <a16:colId xmlns:a16="http://schemas.microsoft.com/office/drawing/2014/main" val="1527049208"/>
                    </a:ext>
                  </a:extLst>
                </a:gridCol>
                <a:gridCol w="568027">
                  <a:extLst>
                    <a:ext uri="{9D8B030D-6E8A-4147-A177-3AD203B41FA5}">
                      <a16:colId xmlns:a16="http://schemas.microsoft.com/office/drawing/2014/main" val="640714845"/>
                    </a:ext>
                  </a:extLst>
                </a:gridCol>
                <a:gridCol w="568027">
                  <a:extLst>
                    <a:ext uri="{9D8B030D-6E8A-4147-A177-3AD203B41FA5}">
                      <a16:colId xmlns:a16="http://schemas.microsoft.com/office/drawing/2014/main" val="1910489805"/>
                    </a:ext>
                  </a:extLst>
                </a:gridCol>
                <a:gridCol w="568027">
                  <a:extLst>
                    <a:ext uri="{9D8B030D-6E8A-4147-A177-3AD203B41FA5}">
                      <a16:colId xmlns:a16="http://schemas.microsoft.com/office/drawing/2014/main" val="2041674823"/>
                    </a:ext>
                  </a:extLst>
                </a:gridCol>
                <a:gridCol w="568027">
                  <a:extLst>
                    <a:ext uri="{9D8B030D-6E8A-4147-A177-3AD203B41FA5}">
                      <a16:colId xmlns:a16="http://schemas.microsoft.com/office/drawing/2014/main" val="1491274556"/>
                    </a:ext>
                  </a:extLst>
                </a:gridCol>
                <a:gridCol w="568027">
                  <a:extLst>
                    <a:ext uri="{9D8B030D-6E8A-4147-A177-3AD203B41FA5}">
                      <a16:colId xmlns:a16="http://schemas.microsoft.com/office/drawing/2014/main" val="3843190561"/>
                    </a:ext>
                  </a:extLst>
                </a:gridCol>
              </a:tblGrid>
              <a:tr h="228600">
                <a:tc>
                  <a:txBody>
                    <a:bodyPr/>
                    <a:lstStyle/>
                    <a:p>
                      <a:pPr algn="ctr" fontAlgn="ctr"/>
                      <a:r>
                        <a:rPr lang="en-US" sz="1100" b="1" i="0" u="none" strike="noStrike" dirty="0">
                          <a:solidFill>
                            <a:srgbClr val="FFFFFF"/>
                          </a:solidFill>
                          <a:effectLst/>
                          <a:latin typeface="等线" panose="02010600030101010101" pitchFamily="2" charset="-122"/>
                          <a:ea typeface="等线" panose="02010600030101010101" pitchFamily="2" charset="-122"/>
                        </a:rPr>
                        <a:t>WBS</a:t>
                      </a:r>
                      <a:r>
                        <a:rPr lang="zh-CN" altLang="en-US" sz="1100" b="1" i="0" u="none" strike="noStrike" dirty="0">
                          <a:solidFill>
                            <a:srgbClr val="FFFFFF"/>
                          </a:solidFill>
                          <a:effectLst/>
                          <a:latin typeface="等线" panose="02010600030101010101" pitchFamily="2" charset="-122"/>
                          <a:ea typeface="等线" panose="02010600030101010101" pitchFamily="2" charset="-122"/>
                        </a:rPr>
                        <a:t>任务分解</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zh-CN" altLang="en-US" sz="1100" b="1" i="0" u="none" strike="noStrike">
                          <a:solidFill>
                            <a:srgbClr val="FFFFFF"/>
                          </a:solidFill>
                          <a:effectLst/>
                          <a:latin typeface="等线" panose="02010600030101010101" pitchFamily="2" charset="-122"/>
                          <a:ea typeface="等线" panose="02010600030101010101" pitchFamily="2" charset="-122"/>
                        </a:rPr>
                        <a:t>资源</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W3</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W4</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W5</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W6</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W7</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W8</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W9</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W10</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W11</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tc>
                  <a:txBody>
                    <a:bodyPr/>
                    <a:lstStyle/>
                    <a:p>
                      <a:pPr algn="ctr" fontAlgn="ctr"/>
                      <a:r>
                        <a:rPr lang="en-US" sz="1100" b="1" i="0" u="none" strike="noStrike">
                          <a:solidFill>
                            <a:srgbClr val="FFFFFF"/>
                          </a:solidFill>
                          <a:effectLst/>
                          <a:latin typeface="等线" panose="02010600030101010101" pitchFamily="2" charset="-122"/>
                          <a:ea typeface="等线" panose="02010600030101010101" pitchFamily="2" charset="-122"/>
                        </a:rPr>
                        <a:t>W12</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2F75B5"/>
                    </a:solidFill>
                  </a:tcPr>
                </a:tc>
                <a:extLst>
                  <a:ext uri="{0D108BD9-81ED-4DB2-BD59-A6C34878D82A}">
                    <a16:rowId xmlns:a16="http://schemas.microsoft.com/office/drawing/2014/main" val="1559297964"/>
                  </a:ext>
                </a:extLst>
              </a:tr>
              <a:tr h="180975">
                <a:tc>
                  <a:txBody>
                    <a:bodyPr/>
                    <a:lstStyle/>
                    <a:p>
                      <a:pPr algn="l" fontAlgn="ctr"/>
                      <a:r>
                        <a:rPr lang="en-US" altLang="zh-CN" sz="1100" b="1" i="0" u="none" strike="noStrike">
                          <a:solidFill>
                            <a:srgbClr val="000000"/>
                          </a:solidFill>
                          <a:effectLst/>
                          <a:latin typeface="等线" panose="02010600030101010101" pitchFamily="2" charset="-122"/>
                          <a:ea typeface="等线" panose="02010600030101010101" pitchFamily="2" charset="-122"/>
                        </a:rPr>
                        <a:t>0.</a:t>
                      </a:r>
                      <a:r>
                        <a:rPr lang="zh-CN" altLang="en-US" sz="1100" b="1" i="0" u="none" strike="noStrike">
                          <a:solidFill>
                            <a:srgbClr val="000000"/>
                          </a:solidFill>
                          <a:effectLst/>
                          <a:latin typeface="等线" panose="02010600030101010101" pitchFamily="2" charset="-122"/>
                          <a:ea typeface="等线" panose="02010600030101010101" pitchFamily="2" charset="-122"/>
                        </a:rPr>
                        <a:t>启动</a:t>
                      </a:r>
                      <a:r>
                        <a:rPr lang="en-US" sz="1100" b="1" i="0" u="none" strike="noStrike">
                          <a:solidFill>
                            <a:srgbClr val="000000"/>
                          </a:solidFill>
                          <a:effectLst/>
                          <a:latin typeface="等线" panose="02010600030101010101" pitchFamily="2" charset="-122"/>
                          <a:ea typeface="等线" panose="02010600030101010101" pitchFamily="2" charset="-122"/>
                        </a:rPr>
                        <a:t>Kickoff</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57171"/>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57171"/>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074747580"/>
                  </a:ext>
                </a:extLst>
              </a:tr>
              <a:tr h="180975">
                <a:tc>
                  <a:txBody>
                    <a:bodyPr/>
                    <a:lstStyle/>
                    <a:p>
                      <a:pPr algn="l" fontAlgn="ctr"/>
                      <a:r>
                        <a:rPr lang="en-US" altLang="zh-CN" sz="1100" b="0" i="0" u="none" strike="noStrike">
                          <a:solidFill>
                            <a:srgbClr val="000000"/>
                          </a:solidFill>
                          <a:effectLst/>
                          <a:latin typeface="等线" panose="02010600030101010101" pitchFamily="2" charset="-122"/>
                          <a:ea typeface="等线" panose="02010600030101010101" pitchFamily="2" charset="-122"/>
                        </a:rPr>
                        <a:t>0.1</a:t>
                      </a:r>
                      <a:r>
                        <a:rPr lang="zh-CN" altLang="en-US" sz="1100" b="0" i="0" u="none" strike="noStrike">
                          <a:solidFill>
                            <a:srgbClr val="000000"/>
                          </a:solidFill>
                          <a:effectLst/>
                          <a:latin typeface="等线" panose="02010600030101010101" pitchFamily="2" charset="-122"/>
                          <a:ea typeface="等线" panose="02010600030101010101" pitchFamily="2" charset="-122"/>
                        </a:rPr>
                        <a:t>启动项目</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项目组核心成员</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002805747"/>
                  </a:ext>
                </a:extLst>
              </a:tr>
              <a:tr h="180975">
                <a:tc>
                  <a:txBody>
                    <a:bodyPr/>
                    <a:lstStyle/>
                    <a:p>
                      <a:pPr algn="l" fontAlgn="ctr"/>
                      <a:r>
                        <a:rPr lang="en-US" sz="1100" b="1" i="0" u="none" strike="noStrike">
                          <a:solidFill>
                            <a:srgbClr val="000000"/>
                          </a:solidFill>
                          <a:effectLst/>
                          <a:latin typeface="等线" panose="02010600030101010101" pitchFamily="2" charset="-122"/>
                          <a:ea typeface="等线" panose="02010600030101010101" pitchFamily="2" charset="-122"/>
                        </a:rPr>
                        <a:t>1.XXXX</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57171"/>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57171"/>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57171"/>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757171"/>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563903548"/>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1.1XXXX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李四</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05637738"/>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1.2XXXX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王五</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42409143"/>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1.3XXXX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张三</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07658850"/>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1.4XXXX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00B0F0"/>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109287682"/>
                  </a:ext>
                </a:extLst>
              </a:tr>
              <a:tr h="180975">
                <a:tc>
                  <a:txBody>
                    <a:bodyPr/>
                    <a:lstStyle/>
                    <a:p>
                      <a:pPr algn="l" fontAlgn="ctr"/>
                      <a:r>
                        <a:rPr lang="en-US" sz="1100" b="1" i="0" u="none" strike="noStrike">
                          <a:solidFill>
                            <a:srgbClr val="000000"/>
                          </a:solidFill>
                          <a:effectLst/>
                          <a:latin typeface="等线" panose="02010600030101010101" pitchFamily="2" charset="-122"/>
                          <a:ea typeface="等线" panose="02010600030101010101" pitchFamily="2" charset="-122"/>
                        </a:rPr>
                        <a:t>2.XXXX</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571216023"/>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2.1XXXX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628294788"/>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2.2XXXX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414143200"/>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2.3XXXX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541298904"/>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2.4XXXX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1031672772"/>
                  </a:ext>
                </a:extLst>
              </a:tr>
              <a:tr h="180975">
                <a:tc>
                  <a:txBody>
                    <a:bodyPr/>
                    <a:lstStyle/>
                    <a:p>
                      <a:pPr algn="l" fontAlgn="ctr"/>
                      <a:r>
                        <a:rPr lang="en-US" sz="1100" b="1" i="0" u="none" strike="noStrike">
                          <a:solidFill>
                            <a:srgbClr val="000000"/>
                          </a:solidFill>
                          <a:effectLst/>
                          <a:latin typeface="等线" panose="02010600030101010101" pitchFamily="2" charset="-122"/>
                          <a:ea typeface="等线" panose="02010600030101010101" pitchFamily="2" charset="-122"/>
                        </a:rPr>
                        <a:t>3.XXXX</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453407706"/>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3.1XXXX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985738740"/>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3.2XXXX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68557387"/>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3.3XXXX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872086711"/>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3.4XXXX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3480718280"/>
                  </a:ext>
                </a:extLst>
              </a:tr>
              <a:tr h="180975">
                <a:tc>
                  <a:txBody>
                    <a:bodyPr/>
                    <a:lstStyle/>
                    <a:p>
                      <a:pPr algn="l" fontAlgn="ctr"/>
                      <a:r>
                        <a:rPr lang="en-US" sz="1100" b="0" i="0" u="none" strike="noStrike">
                          <a:solidFill>
                            <a:srgbClr val="000000"/>
                          </a:solidFill>
                          <a:effectLst/>
                          <a:latin typeface="等线" panose="02010600030101010101" pitchFamily="2" charset="-122"/>
                          <a:ea typeface="等线" panose="02010600030101010101" pitchFamily="2" charset="-122"/>
                        </a:rPr>
                        <a:t>3.5XXXX</a:t>
                      </a:r>
                    </a:p>
                  </a:txBody>
                  <a:tcPr marL="228600"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dirty="0">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tc>
                  <a:txBody>
                    <a:bodyPr/>
                    <a:lstStyle/>
                    <a:p>
                      <a:pPr algn="ctr" fontAlgn="ctr"/>
                      <a:r>
                        <a:rPr lang="zh-CN" altLang="en-US" sz="1100" b="0" i="0" u="none" strike="noStrike" dirty="0">
                          <a:solidFill>
                            <a:srgbClr val="000000"/>
                          </a:solidFill>
                          <a:effectLst/>
                          <a:latin typeface="等线" panose="02010600030101010101" pitchFamily="2" charset="-122"/>
                          <a:ea typeface="等线" panose="02010600030101010101" pitchFamily="2" charset="-122"/>
                        </a:rPr>
                        <a:t>　</a:t>
                      </a:r>
                    </a:p>
                  </a:txBody>
                  <a:tcPr marL="9525" marR="9525" marT="9525"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FFFF"/>
                    </a:solidFill>
                  </a:tcPr>
                </a:tc>
                <a:extLst>
                  <a:ext uri="{0D108BD9-81ED-4DB2-BD59-A6C34878D82A}">
                    <a16:rowId xmlns:a16="http://schemas.microsoft.com/office/drawing/2014/main" val="2107929083"/>
                  </a:ext>
                </a:extLst>
              </a:tr>
            </a:tbl>
          </a:graphicData>
        </a:graphic>
      </p:graphicFrame>
      <p:sp>
        <p:nvSpPr>
          <p:cNvPr id="2" name="右大括号 1"/>
          <p:cNvSpPr/>
          <p:nvPr/>
        </p:nvSpPr>
        <p:spPr>
          <a:xfrm rot="5400000">
            <a:off x="5765185" y="246310"/>
            <a:ext cx="443219" cy="4928954"/>
          </a:xfrm>
          <a:prstGeom prst="rightBrace">
            <a:avLst>
              <a:gd name="adj1" fmla="val 72239"/>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27" name="流程图: 合并 26"/>
          <p:cNvSpPr/>
          <p:nvPr/>
        </p:nvSpPr>
        <p:spPr>
          <a:xfrm rot="10800000">
            <a:off x="5803261" y="2619013"/>
            <a:ext cx="367066" cy="276437"/>
          </a:xfrm>
          <a:prstGeom prst="flowChartMerge">
            <a:avLst/>
          </a:prstGeom>
          <a:solidFill>
            <a:schemeClr val="accent5">
              <a:lumMod val="40000"/>
              <a:lumOff val="60000"/>
            </a:schemeClr>
          </a:solidFill>
          <a:ln w="25400">
            <a:solidFill>
              <a:schemeClr val="tx1"/>
            </a:solidFill>
            <a:prstDash val="sysDash"/>
          </a:ln>
        </p:spPr>
        <p:txBody>
          <a:bodyPr wrap="square" rtlCol="0" anchor="ctr">
            <a:noAutofit/>
          </a:bodyPr>
          <a:lstStyle/>
          <a:p>
            <a:pPr algn="ctr"/>
            <a:endParaRPr lang="zh-CN" altLang="en-US" sz="1400" dirty="0">
              <a:solidFill>
                <a:schemeClr val="bg1"/>
              </a:solidFill>
              <a:latin typeface="微软雅黑" panose="020B0503020204020204" pitchFamily="34" charset="-122"/>
              <a:ea typeface="微软雅黑" panose="020B0503020204020204" pitchFamily="34" charset="-122"/>
              <a:cs typeface="+mn-ea"/>
              <a:sym typeface="+mn-lt"/>
            </a:endParaRPr>
          </a:p>
        </p:txBody>
      </p:sp>
    </p:spTree>
    <p:extLst>
      <p:ext uri="{BB962C8B-B14F-4D97-AF65-F5344CB8AC3E}">
        <p14:creationId xmlns:p14="http://schemas.microsoft.com/office/powerpoint/2010/main" val="81571890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12407</TotalTime>
  <Words>1155</Words>
  <Application>Microsoft Office PowerPoint</Application>
  <PresentationFormat>宽屏</PresentationFormat>
  <Paragraphs>584</Paragraphs>
  <Slides>16</Slides>
  <Notes>11</Notes>
  <HiddenSlides>0</HiddenSlides>
  <MMClips>0</MMClips>
  <ScaleCrop>false</ScaleCrop>
  <HeadingPairs>
    <vt:vector size="6" baseType="variant">
      <vt:variant>
        <vt:lpstr>已用的字体</vt:lpstr>
      </vt:variant>
      <vt:variant>
        <vt:i4>12</vt:i4>
      </vt:variant>
      <vt:variant>
        <vt:lpstr>主题</vt:lpstr>
      </vt:variant>
      <vt:variant>
        <vt:i4>1</vt:i4>
      </vt:variant>
      <vt:variant>
        <vt:lpstr>幻灯片标题</vt:lpstr>
      </vt:variant>
      <vt:variant>
        <vt:i4>16</vt:i4>
      </vt:variant>
    </vt:vector>
  </HeadingPairs>
  <TitlesOfParts>
    <vt:vector size="29" baseType="lpstr">
      <vt:lpstr>Kai</vt:lpstr>
      <vt:lpstr>等线</vt:lpstr>
      <vt:lpstr>等线</vt:lpstr>
      <vt:lpstr>DengXian Light</vt:lpstr>
      <vt:lpstr>宋体</vt:lpstr>
      <vt:lpstr>微软雅黑</vt:lpstr>
      <vt:lpstr>微软雅黑</vt:lpstr>
      <vt:lpstr>Arial</vt:lpstr>
      <vt:lpstr>Calibri</vt:lpstr>
      <vt:lpstr>Segoe UI</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bt515</dc:creator>
  <cp:lastModifiedBy>吴延俊</cp:lastModifiedBy>
  <cp:revision>597</cp:revision>
  <dcterms:created xsi:type="dcterms:W3CDTF">2017-11-21T07:29:44Z</dcterms:created>
  <dcterms:modified xsi:type="dcterms:W3CDTF">2021-04-19T00:30:15Z</dcterms:modified>
</cp:coreProperties>
</file>

<file path=docProps/thumbnail.jpeg>
</file>